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29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2F7D0C-8CD5-4C51-845A-413A8DFA843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5299F3-5FB5-4109-A3ED-429E2382FD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7916907-ED3C-48CC-854C-E07F259FB4A9}"/>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5E55FBD4-F8E6-4626-B85E-4A971AA5B11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508533-D49E-405D-A19E-9BD59373C33B}"/>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6636884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906F2-5B2D-42BB-921C-2E81AC5101B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5CA9F14-16CF-46A7-BA17-0100BC79442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CB68C2E-3D34-4AB7-9A91-8BAABD4583D6}"/>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F3B05F5E-090B-420B-A566-26F5FD025A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39F71C-5E00-4A31-A793-28EB956FADEB}"/>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11120234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BE0F75-D35A-4D8D-830B-714B91779FF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FF735A-FAAE-4282-BE1F-131C9C25B30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82ED4D-D59F-4490-A7B9-474C96486F26}"/>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B610E2C2-3DB2-4F1A-BC3E-6D21D0C91B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3FADD4-71C8-4D0B-BF82-CAC5C61BBF71}"/>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7005932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6DD5E-4070-4F76-8C89-C86B52FC6B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F73BA4-A81B-438A-932A-D4044BA5CA3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239EBF-2D55-49FF-88F0-CD28C3E641D0}"/>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935A1A28-943D-4118-A7D8-102894313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9B2142-DDB5-47D6-A668-6B63C74D90F7}"/>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2011191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1252E-E255-4070-960A-B9B25335EFD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C3E77E5-7819-42E2-B75C-F88FF6CE79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34C229A-BE68-45AB-A39D-EF2832003FB9}"/>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A08A8380-4CE7-4B59-9B9B-E639AD9FED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319F9C-D8C0-49DC-AA12-F670295C4861}"/>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3433201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25B2B-F86A-44DF-95C2-5944A1E800A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9E0F9E-95AA-4806-9598-93173B1744F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A8830DD-03D3-4B41-92F5-903F3E1A2B7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F83AF0-7EDB-4EAB-A4E4-B0960E937E91}"/>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6" name="Footer Placeholder 5">
            <a:extLst>
              <a:ext uri="{FF2B5EF4-FFF2-40B4-BE49-F238E27FC236}">
                <a16:creationId xmlns:a16="http://schemas.microsoft.com/office/drawing/2014/main" id="{E98E5AA5-FA88-43F1-88A7-51D5A2B3B8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1D5C46D-6D46-4977-9B0D-D0EC1AA97B85}"/>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1716261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49BC4-8768-4172-9ABA-F1198C6CCF9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E09EC62-CA8E-4279-9381-F9471ED921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AB373EA-FCBE-430B-A9E5-A7836455DF5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C5E4210-458C-4267-AFB5-56B59A296CC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92F3AA2-E8DF-4103-9F53-6773CF15F4B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3C0B361-C823-4143-BB3C-A5FF3A25DAF0}"/>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8" name="Footer Placeholder 7">
            <a:extLst>
              <a:ext uri="{FF2B5EF4-FFF2-40B4-BE49-F238E27FC236}">
                <a16:creationId xmlns:a16="http://schemas.microsoft.com/office/drawing/2014/main" id="{EC7609F1-619E-481D-A666-84D33DF638C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0786A-E5A7-4E2C-8ACA-977E95CBFC16}"/>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31111421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7F387-2852-44C3-853F-7DA1AF18A2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C711952-6AFF-41D7-B476-FEEAAC1DE906}"/>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4" name="Footer Placeholder 3">
            <a:extLst>
              <a:ext uri="{FF2B5EF4-FFF2-40B4-BE49-F238E27FC236}">
                <a16:creationId xmlns:a16="http://schemas.microsoft.com/office/drawing/2014/main" id="{1D7337F6-EDE8-4610-8E6E-EF2D2433905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2337D72-DA59-4BDA-BBD0-9E9C2F585B59}"/>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48683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6492B92-8100-47AC-BB78-0C345AE7D013}"/>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3" name="Footer Placeholder 2">
            <a:extLst>
              <a:ext uri="{FF2B5EF4-FFF2-40B4-BE49-F238E27FC236}">
                <a16:creationId xmlns:a16="http://schemas.microsoft.com/office/drawing/2014/main" id="{41AE0EC5-C087-4A4C-8962-42E25CBAF6D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5F4818-44D6-4C34-860E-DFF2A2CF12AD}"/>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86324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7D453A-5ED7-48C0-B90B-CD1EF3F24CC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E5B1F2A-3614-489F-9681-6307EDC23A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2F58D96-5CC2-4871-AE9C-FDFF5CE2C1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D58982A-B3AE-4953-A748-A2D1D36BF43F}"/>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6" name="Footer Placeholder 5">
            <a:extLst>
              <a:ext uri="{FF2B5EF4-FFF2-40B4-BE49-F238E27FC236}">
                <a16:creationId xmlns:a16="http://schemas.microsoft.com/office/drawing/2014/main" id="{A9B3C9DE-67FF-4CEF-A387-6DFF646085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B0868B-EBA6-43E6-8F47-BDB3B963C4AD}"/>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541048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CA1A3-A82B-4604-92D7-01CFA1EA4A0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DDCAF0D-88F2-456E-A5A9-B145AB9D7B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081F330-609F-46CD-9C5D-F644D13E22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35F46E1-77C0-4556-B23F-75085F67468A}"/>
              </a:ext>
            </a:extLst>
          </p:cNvPr>
          <p:cNvSpPr>
            <a:spLocks noGrp="1"/>
          </p:cNvSpPr>
          <p:nvPr>
            <p:ph type="dt" sz="half" idx="10"/>
          </p:nvPr>
        </p:nvSpPr>
        <p:spPr/>
        <p:txBody>
          <a:bodyPr/>
          <a:lstStyle/>
          <a:p>
            <a:fld id="{46BE464D-1EA8-4FB7-B1A5-A4B3AA1C6B2C}" type="datetimeFigureOut">
              <a:rPr lang="en-US" smtClean="0"/>
              <a:t>11/28/2019</a:t>
            </a:fld>
            <a:endParaRPr lang="en-US"/>
          </a:p>
        </p:txBody>
      </p:sp>
      <p:sp>
        <p:nvSpPr>
          <p:cNvPr id="6" name="Footer Placeholder 5">
            <a:extLst>
              <a:ext uri="{FF2B5EF4-FFF2-40B4-BE49-F238E27FC236}">
                <a16:creationId xmlns:a16="http://schemas.microsoft.com/office/drawing/2014/main" id="{99B56464-5EEB-4974-809B-4434C423AA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8C1661-B3C7-4706-87B5-1610AB051377}"/>
              </a:ext>
            </a:extLst>
          </p:cNvPr>
          <p:cNvSpPr>
            <a:spLocks noGrp="1"/>
          </p:cNvSpPr>
          <p:nvPr>
            <p:ph type="sldNum" sz="quarter" idx="12"/>
          </p:nvPr>
        </p:nvSpPr>
        <p:spPr/>
        <p:txBody>
          <a:bodyPr/>
          <a:lstStyle/>
          <a:p>
            <a:fld id="{BF3BEBB2-FDF0-45B9-BC9A-53B2EEFBF9DD}" type="slidenum">
              <a:rPr lang="en-US" smtClean="0"/>
              <a:t>‹#›</a:t>
            </a:fld>
            <a:endParaRPr lang="en-US"/>
          </a:p>
        </p:txBody>
      </p:sp>
    </p:spTree>
    <p:extLst>
      <p:ext uri="{BB962C8B-B14F-4D97-AF65-F5344CB8AC3E}">
        <p14:creationId xmlns:p14="http://schemas.microsoft.com/office/powerpoint/2010/main" val="3464698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504D8A-7AF8-4801-A869-85F76944D0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1E2EC1D-FE41-4359-9E34-E431C7AEE5C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046B35-22D2-492D-A8F8-14DB7BF0E78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BE464D-1EA8-4FB7-B1A5-A4B3AA1C6B2C}" type="datetimeFigureOut">
              <a:rPr lang="en-US" smtClean="0"/>
              <a:t>11/28/2019</a:t>
            </a:fld>
            <a:endParaRPr lang="en-US"/>
          </a:p>
        </p:txBody>
      </p:sp>
      <p:sp>
        <p:nvSpPr>
          <p:cNvPr id="5" name="Footer Placeholder 4">
            <a:extLst>
              <a:ext uri="{FF2B5EF4-FFF2-40B4-BE49-F238E27FC236}">
                <a16:creationId xmlns:a16="http://schemas.microsoft.com/office/drawing/2014/main" id="{D77A5CAE-79A9-40F8-979C-74AE89329C0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A3FEA8-EBCF-417F-AF9D-5CB10D2D411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BEBB2-FDF0-45B9-BC9A-53B2EEFBF9DD}" type="slidenum">
              <a:rPr lang="en-US" smtClean="0"/>
              <a:t>‹#›</a:t>
            </a:fld>
            <a:endParaRPr lang="en-US"/>
          </a:p>
        </p:txBody>
      </p:sp>
    </p:spTree>
    <p:extLst>
      <p:ext uri="{BB962C8B-B14F-4D97-AF65-F5344CB8AC3E}">
        <p14:creationId xmlns:p14="http://schemas.microsoft.com/office/powerpoint/2010/main" val="1435232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7761B-3BB4-426B-82A1-62EE29C139EC}"/>
              </a:ext>
            </a:extLst>
          </p:cNvPr>
          <p:cNvSpPr>
            <a:spLocks noGrp="1"/>
          </p:cNvSpPr>
          <p:nvPr>
            <p:ph type="title"/>
          </p:nvPr>
        </p:nvSpPr>
        <p:spPr/>
        <p:txBody>
          <a:bodyPr/>
          <a:lstStyle/>
          <a:p>
            <a:r>
              <a:rPr lang="en-US" dirty="0"/>
              <a:t>Major Changes</a:t>
            </a:r>
          </a:p>
        </p:txBody>
      </p:sp>
      <p:sp>
        <p:nvSpPr>
          <p:cNvPr id="3" name="Content Placeholder 2">
            <a:extLst>
              <a:ext uri="{FF2B5EF4-FFF2-40B4-BE49-F238E27FC236}">
                <a16:creationId xmlns:a16="http://schemas.microsoft.com/office/drawing/2014/main" id="{0B0747DE-C015-47AA-89E1-3EFC466C33AC}"/>
              </a:ext>
            </a:extLst>
          </p:cNvPr>
          <p:cNvSpPr>
            <a:spLocks noGrp="1"/>
          </p:cNvSpPr>
          <p:nvPr>
            <p:ph idx="1"/>
          </p:nvPr>
        </p:nvSpPr>
        <p:spPr/>
        <p:txBody>
          <a:bodyPr/>
          <a:lstStyle/>
          <a:p>
            <a:r>
              <a:rPr lang="en-US" dirty="0"/>
              <a:t>Adding an </a:t>
            </a:r>
            <a:r>
              <a:rPr lang="en-US" i="1" dirty="0"/>
              <a:t>initial planning </a:t>
            </a:r>
            <a:r>
              <a:rPr lang="en-US" dirty="0"/>
              <a:t>step to algorithm</a:t>
            </a:r>
          </a:p>
          <a:p>
            <a:pPr lvl="1"/>
            <a:r>
              <a:rPr lang="en-US" dirty="0"/>
              <a:t>Use RRT* to plan a core path from the starting location to the goal location</a:t>
            </a:r>
          </a:p>
          <a:p>
            <a:pPr lvl="1"/>
            <a:r>
              <a:rPr lang="en-US" dirty="0"/>
              <a:t>Take returned path to setup sampling </a:t>
            </a:r>
            <a:r>
              <a:rPr lang="en-US" i="1" dirty="0"/>
              <a:t>bounding boxes</a:t>
            </a:r>
          </a:p>
          <a:p>
            <a:pPr lvl="1"/>
            <a:r>
              <a:rPr lang="en-US" dirty="0"/>
              <a:t>Since the path reaches the goal position, we need only to make sure samples can touch the core path</a:t>
            </a:r>
          </a:p>
          <a:p>
            <a:pPr lvl="1"/>
            <a:r>
              <a:rPr lang="en-US" dirty="0"/>
              <a:t>Now select samples via sequential greedy method</a:t>
            </a:r>
          </a:p>
          <a:p>
            <a:r>
              <a:rPr lang="en-US" dirty="0"/>
              <a:t>Plan a path for all agents through selected samples using DMA-RRT* algorithm</a:t>
            </a:r>
          </a:p>
          <a:p>
            <a:pPr lvl="1"/>
            <a:r>
              <a:rPr lang="en-US" dirty="0"/>
              <a:t>Ensures collision avoidance between agents and obstacles</a:t>
            </a:r>
          </a:p>
        </p:txBody>
      </p:sp>
    </p:spTree>
    <p:extLst>
      <p:ext uri="{BB962C8B-B14F-4D97-AF65-F5344CB8AC3E}">
        <p14:creationId xmlns:p14="http://schemas.microsoft.com/office/powerpoint/2010/main" val="28155248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7E0A4-2B15-4C87-8E13-C2558732CB0F}"/>
              </a:ext>
            </a:extLst>
          </p:cNvPr>
          <p:cNvSpPr>
            <a:spLocks noGrp="1"/>
          </p:cNvSpPr>
          <p:nvPr>
            <p:ph type="title"/>
          </p:nvPr>
        </p:nvSpPr>
        <p:spPr/>
        <p:txBody>
          <a:bodyPr/>
          <a:lstStyle/>
          <a:p>
            <a:r>
              <a:rPr lang="en-US" dirty="0"/>
              <a:t>Safe Path Planner</a:t>
            </a:r>
          </a:p>
        </p:txBody>
      </p:sp>
      <p:sp>
        <p:nvSpPr>
          <p:cNvPr id="3" name="Content Placeholder 2">
            <a:extLst>
              <a:ext uri="{FF2B5EF4-FFF2-40B4-BE49-F238E27FC236}">
                <a16:creationId xmlns:a16="http://schemas.microsoft.com/office/drawing/2014/main" id="{F160B710-7BD2-4449-AB22-3DD39C8A9AED}"/>
              </a:ext>
            </a:extLst>
          </p:cNvPr>
          <p:cNvSpPr>
            <a:spLocks noGrp="1"/>
          </p:cNvSpPr>
          <p:nvPr>
            <p:ph idx="1"/>
          </p:nvPr>
        </p:nvSpPr>
        <p:spPr>
          <a:xfrm>
            <a:off x="838200" y="1825625"/>
            <a:ext cx="4853248" cy="4351338"/>
          </a:xfrm>
        </p:spPr>
        <p:txBody>
          <a:bodyPr/>
          <a:lstStyle/>
          <a:p>
            <a:r>
              <a:rPr lang="en-US" dirty="0"/>
              <a:t>Given:</a:t>
            </a:r>
          </a:p>
          <a:p>
            <a:pPr lvl="1"/>
            <a:r>
              <a:rPr lang="en-US" dirty="0"/>
              <a:t>Obstacle </a:t>
            </a:r>
            <a:r>
              <a:rPr lang="en-US" dirty="0" err="1"/>
              <a:t>Coords</a:t>
            </a:r>
            <a:endParaRPr lang="en-US" dirty="0"/>
          </a:p>
          <a:p>
            <a:pPr lvl="1"/>
            <a:r>
              <a:rPr lang="en-US" dirty="0"/>
              <a:t>Starting and goal positions (for all agents)</a:t>
            </a:r>
          </a:p>
        </p:txBody>
      </p:sp>
      <p:grpSp>
        <p:nvGrpSpPr>
          <p:cNvPr id="18" name="Group 17">
            <a:extLst>
              <a:ext uri="{FF2B5EF4-FFF2-40B4-BE49-F238E27FC236}">
                <a16:creationId xmlns:a16="http://schemas.microsoft.com/office/drawing/2014/main" id="{8F2F80E6-977A-4B9F-A8D9-0AE8851A01C9}"/>
              </a:ext>
            </a:extLst>
          </p:cNvPr>
          <p:cNvGrpSpPr/>
          <p:nvPr/>
        </p:nvGrpSpPr>
        <p:grpSpPr>
          <a:xfrm>
            <a:off x="6899564" y="1036038"/>
            <a:ext cx="3809168" cy="5140925"/>
            <a:chOff x="3823855" y="1243141"/>
            <a:chExt cx="3809168" cy="5140925"/>
          </a:xfrm>
        </p:grpSpPr>
        <p:sp>
          <p:nvSpPr>
            <p:cNvPr id="17" name="Freeform: Shape 16">
              <a:extLst>
                <a:ext uri="{FF2B5EF4-FFF2-40B4-BE49-F238E27FC236}">
                  <a16:creationId xmlns:a16="http://schemas.microsoft.com/office/drawing/2014/main" id="{6B62B914-EC12-42EF-AA98-E5059F06BE98}"/>
                </a:ext>
              </a:extLst>
            </p:cNvPr>
            <p:cNvSpPr/>
            <p:nvPr/>
          </p:nvSpPr>
          <p:spPr>
            <a:xfrm>
              <a:off x="5469775" y="1679171"/>
              <a:ext cx="906087" cy="4106487"/>
            </a:xfrm>
            <a:custGeom>
              <a:avLst/>
              <a:gdLst>
                <a:gd name="connsiteX0" fmla="*/ 764770 w 906087"/>
                <a:gd name="connsiteY0" fmla="*/ 4106487 h 4106487"/>
                <a:gd name="connsiteX1" fmla="*/ 906087 w 906087"/>
                <a:gd name="connsiteY1" fmla="*/ 3499658 h 4106487"/>
                <a:gd name="connsiteX2" fmla="*/ 623454 w 906087"/>
                <a:gd name="connsiteY2" fmla="*/ 3000894 h 4106487"/>
                <a:gd name="connsiteX3" fmla="*/ 340821 w 906087"/>
                <a:gd name="connsiteY3" fmla="*/ 2527069 h 4106487"/>
                <a:gd name="connsiteX4" fmla="*/ 540327 w 906087"/>
                <a:gd name="connsiteY4" fmla="*/ 1928553 h 4106487"/>
                <a:gd name="connsiteX5" fmla="*/ 174567 w 906087"/>
                <a:gd name="connsiteY5" fmla="*/ 1463040 h 4106487"/>
                <a:gd name="connsiteX6" fmla="*/ 8312 w 906087"/>
                <a:gd name="connsiteY6" fmla="*/ 789709 h 4106487"/>
                <a:gd name="connsiteX7" fmla="*/ 0 w 906087"/>
                <a:gd name="connsiteY7" fmla="*/ 241069 h 4106487"/>
                <a:gd name="connsiteX8" fmla="*/ 349134 w 906087"/>
                <a:gd name="connsiteY8" fmla="*/ 0 h 410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087" h="4106487">
                  <a:moveTo>
                    <a:pt x="764770" y="4106487"/>
                  </a:moveTo>
                  <a:lnTo>
                    <a:pt x="906087" y="3499658"/>
                  </a:lnTo>
                  <a:lnTo>
                    <a:pt x="623454" y="3000894"/>
                  </a:lnTo>
                  <a:lnTo>
                    <a:pt x="340821" y="2527069"/>
                  </a:lnTo>
                  <a:lnTo>
                    <a:pt x="540327" y="1928553"/>
                  </a:lnTo>
                  <a:lnTo>
                    <a:pt x="174567" y="1463040"/>
                  </a:lnTo>
                  <a:lnTo>
                    <a:pt x="8312" y="789709"/>
                  </a:lnTo>
                  <a:lnTo>
                    <a:pt x="0" y="241069"/>
                  </a:lnTo>
                  <a:lnTo>
                    <a:pt x="349134"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Shape 4">
              <a:extLst>
                <a:ext uri="{FF2B5EF4-FFF2-40B4-BE49-F238E27FC236}">
                  <a16:creationId xmlns:a16="http://schemas.microsoft.com/office/drawing/2014/main" id="{77273089-A851-41F8-82BD-39395F6846EF}"/>
                </a:ext>
              </a:extLst>
            </p:cNvPr>
            <p:cNvSpPr/>
            <p:nvPr/>
          </p:nvSpPr>
          <p:spPr>
            <a:xfrm rot="20528495">
              <a:off x="5862412" y="2219497"/>
              <a:ext cx="1770611" cy="2302625"/>
            </a:xfrm>
            <a:custGeom>
              <a:avLst/>
              <a:gdLst>
                <a:gd name="connsiteX0" fmla="*/ 440574 w 1770611"/>
                <a:gd name="connsiteY0" fmla="*/ 0 h 2302625"/>
                <a:gd name="connsiteX1" fmla="*/ 0 w 1770611"/>
                <a:gd name="connsiteY1" fmla="*/ 266007 h 2302625"/>
                <a:gd name="connsiteX2" fmla="*/ 41563 w 1770611"/>
                <a:gd name="connsiteY2" fmla="*/ 415636 h 2302625"/>
                <a:gd name="connsiteX3" fmla="*/ 66502 w 1770611"/>
                <a:gd name="connsiteY3" fmla="*/ 482138 h 2302625"/>
                <a:gd name="connsiteX4" fmla="*/ 482138 w 1770611"/>
                <a:gd name="connsiteY4" fmla="*/ 598516 h 2302625"/>
                <a:gd name="connsiteX5" fmla="*/ 731520 w 1770611"/>
                <a:gd name="connsiteY5" fmla="*/ 773083 h 2302625"/>
                <a:gd name="connsiteX6" fmla="*/ 773083 w 1770611"/>
                <a:gd name="connsiteY6" fmla="*/ 831272 h 2302625"/>
                <a:gd name="connsiteX7" fmla="*/ 739832 w 1770611"/>
                <a:gd name="connsiteY7" fmla="*/ 964276 h 2302625"/>
                <a:gd name="connsiteX8" fmla="*/ 448887 w 1770611"/>
                <a:gd name="connsiteY8" fmla="*/ 1271847 h 2302625"/>
                <a:gd name="connsiteX9" fmla="*/ 390698 w 1770611"/>
                <a:gd name="connsiteY9" fmla="*/ 1330036 h 2302625"/>
                <a:gd name="connsiteX10" fmla="*/ 49876 w 1770611"/>
                <a:gd name="connsiteY10" fmla="*/ 1679170 h 2302625"/>
                <a:gd name="connsiteX11" fmla="*/ 24938 w 1770611"/>
                <a:gd name="connsiteY11" fmla="*/ 1745672 h 2302625"/>
                <a:gd name="connsiteX12" fmla="*/ 0 w 1770611"/>
                <a:gd name="connsiteY12" fmla="*/ 1862050 h 2302625"/>
                <a:gd name="connsiteX13" fmla="*/ 41563 w 1770611"/>
                <a:gd name="connsiteY13" fmla="*/ 1920240 h 2302625"/>
                <a:gd name="connsiteX14" fmla="*/ 74814 w 1770611"/>
                <a:gd name="connsiteY14" fmla="*/ 1945178 h 2302625"/>
                <a:gd name="connsiteX15" fmla="*/ 174567 w 1770611"/>
                <a:gd name="connsiteY15" fmla="*/ 1986741 h 2302625"/>
                <a:gd name="connsiteX16" fmla="*/ 274320 w 1770611"/>
                <a:gd name="connsiteY16" fmla="*/ 2011680 h 2302625"/>
                <a:gd name="connsiteX17" fmla="*/ 423949 w 1770611"/>
                <a:gd name="connsiteY17" fmla="*/ 2069869 h 2302625"/>
                <a:gd name="connsiteX18" fmla="*/ 448887 w 1770611"/>
                <a:gd name="connsiteY18" fmla="*/ 2302625 h 2302625"/>
                <a:gd name="connsiteX19" fmla="*/ 640080 w 1770611"/>
                <a:gd name="connsiteY19" fmla="*/ 2202872 h 2302625"/>
                <a:gd name="connsiteX20" fmla="*/ 689956 w 1770611"/>
                <a:gd name="connsiteY20" fmla="*/ 2144683 h 2302625"/>
                <a:gd name="connsiteX21" fmla="*/ 897774 w 1770611"/>
                <a:gd name="connsiteY21" fmla="*/ 2194560 h 2302625"/>
                <a:gd name="connsiteX22" fmla="*/ 1030778 w 1770611"/>
                <a:gd name="connsiteY22" fmla="*/ 2169621 h 2302625"/>
                <a:gd name="connsiteX23" fmla="*/ 1088967 w 1770611"/>
                <a:gd name="connsiteY23" fmla="*/ 2019992 h 2302625"/>
                <a:gd name="connsiteX24" fmla="*/ 1138843 w 1770611"/>
                <a:gd name="connsiteY24" fmla="*/ 1895301 h 2302625"/>
                <a:gd name="connsiteX25" fmla="*/ 1113905 w 1770611"/>
                <a:gd name="connsiteY25" fmla="*/ 1820487 h 2302625"/>
                <a:gd name="connsiteX26" fmla="*/ 1088967 w 1770611"/>
                <a:gd name="connsiteY26" fmla="*/ 1379912 h 2302625"/>
                <a:gd name="connsiteX27" fmla="*/ 1155469 w 1770611"/>
                <a:gd name="connsiteY27" fmla="*/ 1354974 h 2302625"/>
                <a:gd name="connsiteX28" fmla="*/ 1188720 w 1770611"/>
                <a:gd name="connsiteY28" fmla="*/ 1330036 h 2302625"/>
                <a:gd name="connsiteX29" fmla="*/ 1238596 w 1770611"/>
                <a:gd name="connsiteY29" fmla="*/ 1280160 h 2302625"/>
                <a:gd name="connsiteX30" fmla="*/ 1454727 w 1770611"/>
                <a:gd name="connsiteY30" fmla="*/ 1138843 h 2302625"/>
                <a:gd name="connsiteX31" fmla="*/ 1554480 w 1770611"/>
                <a:gd name="connsiteY31" fmla="*/ 1072341 h 2302625"/>
                <a:gd name="connsiteX32" fmla="*/ 1579418 w 1770611"/>
                <a:gd name="connsiteY32" fmla="*/ 1055716 h 2302625"/>
                <a:gd name="connsiteX33" fmla="*/ 1770611 w 1770611"/>
                <a:gd name="connsiteY33" fmla="*/ 723207 h 2302625"/>
                <a:gd name="connsiteX34" fmla="*/ 1729047 w 1770611"/>
                <a:gd name="connsiteY34" fmla="*/ 581890 h 2302625"/>
                <a:gd name="connsiteX35" fmla="*/ 1720734 w 1770611"/>
                <a:gd name="connsiteY35" fmla="*/ 540327 h 2302625"/>
                <a:gd name="connsiteX36" fmla="*/ 1571105 w 1770611"/>
                <a:gd name="connsiteY36" fmla="*/ 315883 h 2302625"/>
                <a:gd name="connsiteX37" fmla="*/ 1521229 w 1770611"/>
                <a:gd name="connsiteY37" fmla="*/ 224443 h 2302625"/>
                <a:gd name="connsiteX38" fmla="*/ 1030778 w 1770611"/>
                <a:gd name="connsiteY38" fmla="*/ 33250 h 2302625"/>
                <a:gd name="connsiteX39" fmla="*/ 955963 w 1770611"/>
                <a:gd name="connsiteY39" fmla="*/ 66501 h 2302625"/>
                <a:gd name="connsiteX40" fmla="*/ 440574 w 1770611"/>
                <a:gd name="connsiteY40" fmla="*/ 0 h 230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70611" h="2302625">
                  <a:moveTo>
                    <a:pt x="440574" y="0"/>
                  </a:moveTo>
                  <a:lnTo>
                    <a:pt x="0" y="266007"/>
                  </a:lnTo>
                  <a:lnTo>
                    <a:pt x="41563" y="415636"/>
                  </a:lnTo>
                  <a:lnTo>
                    <a:pt x="66502" y="482138"/>
                  </a:lnTo>
                  <a:lnTo>
                    <a:pt x="482138" y="598516"/>
                  </a:lnTo>
                  <a:lnTo>
                    <a:pt x="731520" y="773083"/>
                  </a:lnTo>
                  <a:lnTo>
                    <a:pt x="773083" y="831272"/>
                  </a:lnTo>
                  <a:lnTo>
                    <a:pt x="739832" y="964276"/>
                  </a:lnTo>
                  <a:lnTo>
                    <a:pt x="448887" y="1271847"/>
                  </a:lnTo>
                  <a:cubicBezTo>
                    <a:pt x="404102" y="1334545"/>
                    <a:pt x="431159" y="1330036"/>
                    <a:pt x="390698" y="1330036"/>
                  </a:cubicBezTo>
                  <a:lnTo>
                    <a:pt x="49876" y="1679170"/>
                  </a:lnTo>
                  <a:cubicBezTo>
                    <a:pt x="15386" y="1748150"/>
                    <a:pt x="-8159" y="1745672"/>
                    <a:pt x="24938" y="1745672"/>
                  </a:cubicBezTo>
                  <a:lnTo>
                    <a:pt x="0" y="1862050"/>
                  </a:lnTo>
                  <a:cubicBezTo>
                    <a:pt x="13854" y="1881447"/>
                    <a:pt x="25617" y="1902522"/>
                    <a:pt x="41563" y="1920240"/>
                  </a:cubicBezTo>
                  <a:cubicBezTo>
                    <a:pt x="50831" y="1930538"/>
                    <a:pt x="74814" y="1945178"/>
                    <a:pt x="74814" y="1945178"/>
                  </a:cubicBezTo>
                  <a:lnTo>
                    <a:pt x="174567" y="1986741"/>
                  </a:lnTo>
                  <a:cubicBezTo>
                    <a:pt x="251447" y="2015572"/>
                    <a:pt x="217394" y="2011680"/>
                    <a:pt x="274320" y="2011680"/>
                  </a:cubicBezTo>
                  <a:lnTo>
                    <a:pt x="423949" y="2069869"/>
                  </a:lnTo>
                  <a:lnTo>
                    <a:pt x="448887" y="2302625"/>
                  </a:lnTo>
                  <a:lnTo>
                    <a:pt x="640080" y="2202872"/>
                  </a:lnTo>
                  <a:lnTo>
                    <a:pt x="689956" y="2144683"/>
                  </a:lnTo>
                  <a:lnTo>
                    <a:pt x="897774" y="2194560"/>
                  </a:lnTo>
                  <a:lnTo>
                    <a:pt x="1030778" y="2169621"/>
                  </a:lnTo>
                  <a:cubicBezTo>
                    <a:pt x="1081958" y="2024610"/>
                    <a:pt x="1045332" y="2063627"/>
                    <a:pt x="1088967" y="2019992"/>
                  </a:cubicBezTo>
                  <a:lnTo>
                    <a:pt x="1138843" y="1895301"/>
                  </a:lnTo>
                  <a:lnTo>
                    <a:pt x="1113905" y="1820487"/>
                  </a:lnTo>
                  <a:lnTo>
                    <a:pt x="1088967" y="1379912"/>
                  </a:lnTo>
                  <a:cubicBezTo>
                    <a:pt x="1111134" y="1371599"/>
                    <a:pt x="1134294" y="1365562"/>
                    <a:pt x="1155469" y="1354974"/>
                  </a:cubicBezTo>
                  <a:cubicBezTo>
                    <a:pt x="1167861" y="1348778"/>
                    <a:pt x="1178365" y="1339241"/>
                    <a:pt x="1188720" y="1330036"/>
                  </a:cubicBezTo>
                  <a:cubicBezTo>
                    <a:pt x="1206293" y="1314416"/>
                    <a:pt x="1221970" y="1296784"/>
                    <a:pt x="1238596" y="1280160"/>
                  </a:cubicBezTo>
                  <a:lnTo>
                    <a:pt x="1454727" y="1138843"/>
                  </a:lnTo>
                  <a:lnTo>
                    <a:pt x="1554480" y="1072341"/>
                  </a:lnTo>
                  <a:lnTo>
                    <a:pt x="1579418" y="1055716"/>
                  </a:lnTo>
                  <a:lnTo>
                    <a:pt x="1770611" y="723207"/>
                  </a:lnTo>
                  <a:cubicBezTo>
                    <a:pt x="1754369" y="544553"/>
                    <a:pt x="1783270" y="701180"/>
                    <a:pt x="1729047" y="581890"/>
                  </a:cubicBezTo>
                  <a:cubicBezTo>
                    <a:pt x="1723200" y="569028"/>
                    <a:pt x="1720734" y="540327"/>
                    <a:pt x="1720734" y="540327"/>
                  </a:cubicBezTo>
                  <a:lnTo>
                    <a:pt x="1571105" y="315883"/>
                  </a:lnTo>
                  <a:cubicBezTo>
                    <a:pt x="1518155" y="236458"/>
                    <a:pt x="1521229" y="271041"/>
                    <a:pt x="1521229" y="224443"/>
                  </a:cubicBezTo>
                  <a:lnTo>
                    <a:pt x="1030778" y="33250"/>
                  </a:lnTo>
                  <a:cubicBezTo>
                    <a:pt x="960953" y="76891"/>
                    <a:pt x="982760" y="93298"/>
                    <a:pt x="955963" y="66501"/>
                  </a:cubicBezTo>
                  <a:lnTo>
                    <a:pt x="440574"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F07F43D2-4C52-40A6-812A-F98611B2ABFE}"/>
                </a:ext>
              </a:extLst>
            </p:cNvPr>
            <p:cNvSpPr/>
            <p:nvPr/>
          </p:nvSpPr>
          <p:spPr>
            <a:xfrm>
              <a:off x="3823855" y="2144684"/>
              <a:ext cx="2069869" cy="3483033"/>
            </a:xfrm>
            <a:custGeom>
              <a:avLst/>
              <a:gdLst>
                <a:gd name="connsiteX0" fmla="*/ 1670858 w 2069869"/>
                <a:gd name="connsiteY0" fmla="*/ 2926080 h 3483033"/>
                <a:gd name="connsiteX1" fmla="*/ 1670858 w 2069869"/>
                <a:gd name="connsiteY1" fmla="*/ 2926080 h 3483033"/>
                <a:gd name="connsiteX2" fmla="*/ 1587730 w 2069869"/>
                <a:gd name="connsiteY2" fmla="*/ 3483033 h 3483033"/>
                <a:gd name="connsiteX3" fmla="*/ 1853738 w 2069869"/>
                <a:gd name="connsiteY3" fmla="*/ 3483033 h 3483033"/>
                <a:gd name="connsiteX4" fmla="*/ 2069869 w 2069869"/>
                <a:gd name="connsiteY4" fmla="*/ 3241964 h 3483033"/>
                <a:gd name="connsiteX5" fmla="*/ 2069869 w 2069869"/>
                <a:gd name="connsiteY5" fmla="*/ 3167149 h 3483033"/>
                <a:gd name="connsiteX6" fmla="*/ 2053243 w 2069869"/>
                <a:gd name="connsiteY6" fmla="*/ 2784764 h 3483033"/>
                <a:gd name="connsiteX7" fmla="*/ 2028305 w 2069869"/>
                <a:gd name="connsiteY7" fmla="*/ 2701636 h 3483033"/>
                <a:gd name="connsiteX8" fmla="*/ 1762298 w 2069869"/>
                <a:gd name="connsiteY8" fmla="*/ 2535382 h 3483033"/>
                <a:gd name="connsiteX9" fmla="*/ 1404850 w 2069869"/>
                <a:gd name="connsiteY9" fmla="*/ 1753985 h 3483033"/>
                <a:gd name="connsiteX10" fmla="*/ 1404850 w 2069869"/>
                <a:gd name="connsiteY10" fmla="*/ 1670858 h 3483033"/>
                <a:gd name="connsiteX11" fmla="*/ 1172094 w 2069869"/>
                <a:gd name="connsiteY11" fmla="*/ 1371600 h 3483033"/>
                <a:gd name="connsiteX12" fmla="*/ 789709 w 2069869"/>
                <a:gd name="connsiteY12" fmla="*/ 972589 h 3483033"/>
                <a:gd name="connsiteX13" fmla="*/ 1321723 w 2069869"/>
                <a:gd name="connsiteY13" fmla="*/ 382385 h 3483033"/>
                <a:gd name="connsiteX14" fmla="*/ 1288472 w 2069869"/>
                <a:gd name="connsiteY14" fmla="*/ 174567 h 3483033"/>
                <a:gd name="connsiteX15" fmla="*/ 939338 w 2069869"/>
                <a:gd name="connsiteY15" fmla="*/ 0 h 3483033"/>
                <a:gd name="connsiteX16" fmla="*/ 814647 w 2069869"/>
                <a:gd name="connsiteY16" fmla="*/ 33251 h 3483033"/>
                <a:gd name="connsiteX17" fmla="*/ 315883 w 2069869"/>
                <a:gd name="connsiteY17" fmla="*/ 232756 h 3483033"/>
                <a:gd name="connsiteX18" fmla="*/ 149629 w 2069869"/>
                <a:gd name="connsiteY18" fmla="*/ 340822 h 3483033"/>
                <a:gd name="connsiteX19" fmla="*/ 133003 w 2069869"/>
                <a:gd name="connsiteY19" fmla="*/ 365760 h 3483033"/>
                <a:gd name="connsiteX20" fmla="*/ 124690 w 2069869"/>
                <a:gd name="connsiteY20" fmla="*/ 390698 h 3483033"/>
                <a:gd name="connsiteX21" fmla="*/ 16625 w 2069869"/>
                <a:gd name="connsiteY21" fmla="*/ 1122218 h 3483033"/>
                <a:gd name="connsiteX22" fmla="*/ 0 w 2069869"/>
                <a:gd name="connsiteY22" fmla="*/ 1205345 h 3483033"/>
                <a:gd name="connsiteX23" fmla="*/ 16625 w 2069869"/>
                <a:gd name="connsiteY23" fmla="*/ 1221971 h 3483033"/>
                <a:gd name="connsiteX24" fmla="*/ 66501 w 2069869"/>
                <a:gd name="connsiteY24" fmla="*/ 1246909 h 3483033"/>
                <a:gd name="connsiteX25" fmla="*/ 83127 w 2069869"/>
                <a:gd name="connsiteY25" fmla="*/ 1255222 h 3483033"/>
                <a:gd name="connsiteX26" fmla="*/ 465512 w 2069869"/>
                <a:gd name="connsiteY26" fmla="*/ 1828800 h 3483033"/>
                <a:gd name="connsiteX27" fmla="*/ 482138 w 2069869"/>
                <a:gd name="connsiteY27" fmla="*/ 1953491 h 3483033"/>
                <a:gd name="connsiteX28" fmla="*/ 523701 w 2069869"/>
                <a:gd name="connsiteY28" fmla="*/ 1995055 h 3483033"/>
                <a:gd name="connsiteX29" fmla="*/ 556952 w 2069869"/>
                <a:gd name="connsiteY29" fmla="*/ 2011680 h 3483033"/>
                <a:gd name="connsiteX30" fmla="*/ 1047403 w 2069869"/>
                <a:gd name="connsiteY30" fmla="*/ 2543695 h 3483033"/>
                <a:gd name="connsiteX31" fmla="*/ 1113905 w 2069869"/>
                <a:gd name="connsiteY31" fmla="*/ 2518756 h 3483033"/>
                <a:gd name="connsiteX32" fmla="*/ 1413163 w 2069869"/>
                <a:gd name="connsiteY32" fmla="*/ 2560320 h 3483033"/>
                <a:gd name="connsiteX33" fmla="*/ 1479665 w 2069869"/>
                <a:gd name="connsiteY33" fmla="*/ 2593571 h 3483033"/>
                <a:gd name="connsiteX34" fmla="*/ 1504603 w 2069869"/>
                <a:gd name="connsiteY34" fmla="*/ 2585258 h 3483033"/>
                <a:gd name="connsiteX35" fmla="*/ 1679170 w 2069869"/>
                <a:gd name="connsiteY35" fmla="*/ 2834640 h 3483033"/>
                <a:gd name="connsiteX36" fmla="*/ 1670858 w 2069869"/>
                <a:gd name="connsiteY36" fmla="*/ 2926080 h 34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69869" h="3483033">
                  <a:moveTo>
                    <a:pt x="1670858" y="2926080"/>
                  </a:moveTo>
                  <a:lnTo>
                    <a:pt x="1670858" y="2926080"/>
                  </a:lnTo>
                  <a:lnTo>
                    <a:pt x="1587730" y="3483033"/>
                  </a:lnTo>
                  <a:lnTo>
                    <a:pt x="1853738" y="3483033"/>
                  </a:lnTo>
                  <a:lnTo>
                    <a:pt x="2069869" y="3241964"/>
                  </a:lnTo>
                  <a:lnTo>
                    <a:pt x="2069869" y="3167149"/>
                  </a:lnTo>
                  <a:lnTo>
                    <a:pt x="2053243" y="2784764"/>
                  </a:lnTo>
                  <a:cubicBezTo>
                    <a:pt x="2035768" y="2706124"/>
                    <a:pt x="2054682" y="2728013"/>
                    <a:pt x="2028305" y="2701636"/>
                  </a:cubicBezTo>
                  <a:lnTo>
                    <a:pt x="1762298" y="2535382"/>
                  </a:lnTo>
                  <a:lnTo>
                    <a:pt x="1404850" y="1753985"/>
                  </a:lnTo>
                  <a:lnTo>
                    <a:pt x="1404850" y="1670858"/>
                  </a:lnTo>
                  <a:lnTo>
                    <a:pt x="1172094" y="1371600"/>
                  </a:lnTo>
                  <a:lnTo>
                    <a:pt x="789709" y="972589"/>
                  </a:lnTo>
                  <a:lnTo>
                    <a:pt x="1321723" y="382385"/>
                  </a:lnTo>
                  <a:lnTo>
                    <a:pt x="1288472" y="174567"/>
                  </a:lnTo>
                  <a:lnTo>
                    <a:pt x="939338" y="0"/>
                  </a:lnTo>
                  <a:cubicBezTo>
                    <a:pt x="825235" y="26331"/>
                    <a:pt x="864337" y="8404"/>
                    <a:pt x="814647" y="33251"/>
                  </a:cubicBezTo>
                  <a:lnTo>
                    <a:pt x="315883" y="232756"/>
                  </a:lnTo>
                  <a:cubicBezTo>
                    <a:pt x="242966" y="266411"/>
                    <a:pt x="194349" y="273744"/>
                    <a:pt x="149629" y="340822"/>
                  </a:cubicBezTo>
                  <a:cubicBezTo>
                    <a:pt x="144087" y="349135"/>
                    <a:pt x="137471" y="356824"/>
                    <a:pt x="133003" y="365760"/>
                  </a:cubicBezTo>
                  <a:cubicBezTo>
                    <a:pt x="129084" y="373597"/>
                    <a:pt x="124690" y="390698"/>
                    <a:pt x="124690" y="390698"/>
                  </a:cubicBezTo>
                  <a:lnTo>
                    <a:pt x="16625" y="1122218"/>
                  </a:lnTo>
                  <a:cubicBezTo>
                    <a:pt x="11083" y="1149927"/>
                    <a:pt x="0" y="1177087"/>
                    <a:pt x="0" y="1205345"/>
                  </a:cubicBezTo>
                  <a:cubicBezTo>
                    <a:pt x="0" y="1213182"/>
                    <a:pt x="9979" y="1217817"/>
                    <a:pt x="16625" y="1221971"/>
                  </a:cubicBezTo>
                  <a:cubicBezTo>
                    <a:pt x="32387" y="1231823"/>
                    <a:pt x="49876" y="1238596"/>
                    <a:pt x="66501" y="1246909"/>
                  </a:cubicBezTo>
                  <a:lnTo>
                    <a:pt x="83127" y="1255222"/>
                  </a:lnTo>
                  <a:lnTo>
                    <a:pt x="465512" y="1828800"/>
                  </a:lnTo>
                  <a:cubicBezTo>
                    <a:pt x="471054" y="1870364"/>
                    <a:pt x="468286" y="1913914"/>
                    <a:pt x="482138" y="1953491"/>
                  </a:cubicBezTo>
                  <a:cubicBezTo>
                    <a:pt x="488611" y="1971984"/>
                    <a:pt x="508235" y="1983026"/>
                    <a:pt x="523701" y="1995055"/>
                  </a:cubicBezTo>
                  <a:cubicBezTo>
                    <a:pt x="533483" y="2002663"/>
                    <a:pt x="556952" y="2011680"/>
                    <a:pt x="556952" y="2011680"/>
                  </a:cubicBezTo>
                  <a:lnTo>
                    <a:pt x="1047403" y="2543695"/>
                  </a:lnTo>
                  <a:lnTo>
                    <a:pt x="1113905" y="2518756"/>
                  </a:lnTo>
                  <a:lnTo>
                    <a:pt x="1413163" y="2560320"/>
                  </a:lnTo>
                  <a:cubicBezTo>
                    <a:pt x="1435330" y="2571404"/>
                    <a:pt x="1455754" y="2587050"/>
                    <a:pt x="1479665" y="2593571"/>
                  </a:cubicBezTo>
                  <a:cubicBezTo>
                    <a:pt x="1488119" y="2595877"/>
                    <a:pt x="1504603" y="2585258"/>
                    <a:pt x="1504603" y="2585258"/>
                  </a:cubicBezTo>
                  <a:lnTo>
                    <a:pt x="1679170" y="2834640"/>
                  </a:lnTo>
                  <a:lnTo>
                    <a:pt x="1670858" y="292608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B660B5-2A3A-4B7D-B981-88E7C94A6069}"/>
                </a:ext>
              </a:extLst>
            </p:cNvPr>
            <p:cNvSpPr/>
            <p:nvPr/>
          </p:nvSpPr>
          <p:spPr>
            <a:xfrm>
              <a:off x="5788429" y="5768924"/>
              <a:ext cx="615142" cy="615142"/>
            </a:xfrm>
            <a:prstGeom prst="ellipse">
              <a:avLst/>
            </a:prstGeom>
            <a:noFill/>
            <a:ln>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start</a:t>
              </a:r>
            </a:p>
          </p:txBody>
        </p:sp>
        <p:sp>
          <p:nvSpPr>
            <p:cNvPr id="8" name="Oval 7">
              <a:extLst>
                <a:ext uri="{FF2B5EF4-FFF2-40B4-BE49-F238E27FC236}">
                  <a16:creationId xmlns:a16="http://schemas.microsoft.com/office/drawing/2014/main" id="{2D5F8B8F-EE31-4487-B82C-49477B226827}"/>
                </a:ext>
              </a:extLst>
            </p:cNvPr>
            <p:cNvSpPr/>
            <p:nvPr/>
          </p:nvSpPr>
          <p:spPr>
            <a:xfrm>
              <a:off x="5788429" y="1243141"/>
              <a:ext cx="615142" cy="615142"/>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goal</a:t>
              </a:r>
            </a:p>
          </p:txBody>
        </p:sp>
        <p:sp>
          <p:nvSpPr>
            <p:cNvPr id="10" name="Oval 9">
              <a:extLst>
                <a:ext uri="{FF2B5EF4-FFF2-40B4-BE49-F238E27FC236}">
                  <a16:creationId xmlns:a16="http://schemas.microsoft.com/office/drawing/2014/main" id="{ED743F49-70A4-4757-85F0-05F67BADF4D2}"/>
                </a:ext>
              </a:extLst>
            </p:cNvPr>
            <p:cNvSpPr/>
            <p:nvPr/>
          </p:nvSpPr>
          <p:spPr>
            <a:xfrm>
              <a:off x="6298278" y="509980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9BD58AB-8350-4B74-A493-0DCC90954E1F}"/>
                </a:ext>
              </a:extLst>
            </p:cNvPr>
            <p:cNvSpPr/>
            <p:nvPr/>
          </p:nvSpPr>
          <p:spPr>
            <a:xfrm>
              <a:off x="6012873" y="459231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5EDD4754-572C-488A-9846-CEB6663310F6}"/>
                </a:ext>
              </a:extLst>
            </p:cNvPr>
            <p:cNvSpPr/>
            <p:nvPr/>
          </p:nvSpPr>
          <p:spPr>
            <a:xfrm>
              <a:off x="5727470" y="4113358"/>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1FA6FEC-359E-4550-B8DF-A39E71AFA26F}"/>
                </a:ext>
              </a:extLst>
            </p:cNvPr>
            <p:cNvSpPr/>
            <p:nvPr/>
          </p:nvSpPr>
          <p:spPr>
            <a:xfrm>
              <a:off x="5929746" y="3536483"/>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051C33C-5B27-4553-85D1-5D5C766DFCC3}"/>
                </a:ext>
              </a:extLst>
            </p:cNvPr>
            <p:cNvSpPr/>
            <p:nvPr/>
          </p:nvSpPr>
          <p:spPr>
            <a:xfrm>
              <a:off x="5552000" y="305764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707D847-78C5-41E4-B275-8432170701EC}"/>
                </a:ext>
              </a:extLst>
            </p:cNvPr>
            <p:cNvSpPr/>
            <p:nvPr/>
          </p:nvSpPr>
          <p:spPr>
            <a:xfrm>
              <a:off x="5385746" y="2397826"/>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792A9A39-ECD6-4E45-AC48-A4FA1E9091AA}"/>
                </a:ext>
              </a:extLst>
            </p:cNvPr>
            <p:cNvSpPr/>
            <p:nvPr/>
          </p:nvSpPr>
          <p:spPr>
            <a:xfrm>
              <a:off x="5385746" y="183588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2633405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7E0A4-2B15-4C87-8E13-C2558732CB0F}"/>
              </a:ext>
            </a:extLst>
          </p:cNvPr>
          <p:cNvSpPr>
            <a:spLocks noGrp="1"/>
          </p:cNvSpPr>
          <p:nvPr>
            <p:ph type="title"/>
          </p:nvPr>
        </p:nvSpPr>
        <p:spPr/>
        <p:txBody>
          <a:bodyPr/>
          <a:lstStyle/>
          <a:p>
            <a:r>
              <a:rPr lang="en-US" dirty="0"/>
              <a:t>Safe Path Planner</a:t>
            </a:r>
          </a:p>
        </p:txBody>
      </p:sp>
      <p:sp>
        <p:nvSpPr>
          <p:cNvPr id="3" name="Content Placeholder 2">
            <a:extLst>
              <a:ext uri="{FF2B5EF4-FFF2-40B4-BE49-F238E27FC236}">
                <a16:creationId xmlns:a16="http://schemas.microsoft.com/office/drawing/2014/main" id="{F160B710-7BD2-4449-AB22-3DD39C8A9AED}"/>
              </a:ext>
            </a:extLst>
          </p:cNvPr>
          <p:cNvSpPr>
            <a:spLocks noGrp="1"/>
          </p:cNvSpPr>
          <p:nvPr>
            <p:ph idx="1"/>
          </p:nvPr>
        </p:nvSpPr>
        <p:spPr>
          <a:xfrm>
            <a:off x="838200" y="1825625"/>
            <a:ext cx="4853248" cy="4351338"/>
          </a:xfrm>
        </p:spPr>
        <p:txBody>
          <a:bodyPr/>
          <a:lstStyle/>
          <a:p>
            <a:r>
              <a:rPr lang="en-US" dirty="0"/>
              <a:t>Given:</a:t>
            </a:r>
          </a:p>
          <a:p>
            <a:pPr lvl="1"/>
            <a:r>
              <a:rPr lang="en-US" dirty="0"/>
              <a:t>Obstacle </a:t>
            </a:r>
            <a:r>
              <a:rPr lang="en-US" dirty="0" err="1"/>
              <a:t>Coords</a:t>
            </a:r>
            <a:endParaRPr lang="en-US" dirty="0"/>
          </a:p>
          <a:p>
            <a:pPr lvl="1"/>
            <a:r>
              <a:rPr lang="en-US" dirty="0"/>
              <a:t>Starting and goal positions (for all agents)</a:t>
            </a:r>
          </a:p>
          <a:p>
            <a:pPr lvl="1"/>
            <a:r>
              <a:rPr lang="en-US" dirty="0"/>
              <a:t>Some interval at which the interaction constraint is considered (total number of time slices to generate)</a:t>
            </a:r>
          </a:p>
        </p:txBody>
      </p:sp>
      <p:grpSp>
        <p:nvGrpSpPr>
          <p:cNvPr id="18" name="Group 17">
            <a:extLst>
              <a:ext uri="{FF2B5EF4-FFF2-40B4-BE49-F238E27FC236}">
                <a16:creationId xmlns:a16="http://schemas.microsoft.com/office/drawing/2014/main" id="{8F2F80E6-977A-4B9F-A8D9-0AE8851A01C9}"/>
              </a:ext>
            </a:extLst>
          </p:cNvPr>
          <p:cNvGrpSpPr/>
          <p:nvPr/>
        </p:nvGrpSpPr>
        <p:grpSpPr>
          <a:xfrm>
            <a:off x="6899564" y="1036038"/>
            <a:ext cx="3809168" cy="5140925"/>
            <a:chOff x="3823855" y="1243141"/>
            <a:chExt cx="3809168" cy="5140925"/>
          </a:xfrm>
        </p:grpSpPr>
        <p:sp>
          <p:nvSpPr>
            <p:cNvPr id="17" name="Freeform: Shape 16">
              <a:extLst>
                <a:ext uri="{FF2B5EF4-FFF2-40B4-BE49-F238E27FC236}">
                  <a16:creationId xmlns:a16="http://schemas.microsoft.com/office/drawing/2014/main" id="{6B62B914-EC12-42EF-AA98-E5059F06BE98}"/>
                </a:ext>
              </a:extLst>
            </p:cNvPr>
            <p:cNvSpPr/>
            <p:nvPr/>
          </p:nvSpPr>
          <p:spPr>
            <a:xfrm>
              <a:off x="5469775" y="1679171"/>
              <a:ext cx="906087" cy="4106487"/>
            </a:xfrm>
            <a:custGeom>
              <a:avLst/>
              <a:gdLst>
                <a:gd name="connsiteX0" fmla="*/ 764770 w 906087"/>
                <a:gd name="connsiteY0" fmla="*/ 4106487 h 4106487"/>
                <a:gd name="connsiteX1" fmla="*/ 906087 w 906087"/>
                <a:gd name="connsiteY1" fmla="*/ 3499658 h 4106487"/>
                <a:gd name="connsiteX2" fmla="*/ 623454 w 906087"/>
                <a:gd name="connsiteY2" fmla="*/ 3000894 h 4106487"/>
                <a:gd name="connsiteX3" fmla="*/ 340821 w 906087"/>
                <a:gd name="connsiteY3" fmla="*/ 2527069 h 4106487"/>
                <a:gd name="connsiteX4" fmla="*/ 540327 w 906087"/>
                <a:gd name="connsiteY4" fmla="*/ 1928553 h 4106487"/>
                <a:gd name="connsiteX5" fmla="*/ 174567 w 906087"/>
                <a:gd name="connsiteY5" fmla="*/ 1463040 h 4106487"/>
                <a:gd name="connsiteX6" fmla="*/ 8312 w 906087"/>
                <a:gd name="connsiteY6" fmla="*/ 789709 h 4106487"/>
                <a:gd name="connsiteX7" fmla="*/ 0 w 906087"/>
                <a:gd name="connsiteY7" fmla="*/ 241069 h 4106487"/>
                <a:gd name="connsiteX8" fmla="*/ 349134 w 906087"/>
                <a:gd name="connsiteY8" fmla="*/ 0 h 410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087" h="4106487">
                  <a:moveTo>
                    <a:pt x="764770" y="4106487"/>
                  </a:moveTo>
                  <a:lnTo>
                    <a:pt x="906087" y="3499658"/>
                  </a:lnTo>
                  <a:lnTo>
                    <a:pt x="623454" y="3000894"/>
                  </a:lnTo>
                  <a:lnTo>
                    <a:pt x="340821" y="2527069"/>
                  </a:lnTo>
                  <a:lnTo>
                    <a:pt x="540327" y="1928553"/>
                  </a:lnTo>
                  <a:lnTo>
                    <a:pt x="174567" y="1463040"/>
                  </a:lnTo>
                  <a:lnTo>
                    <a:pt x="8312" y="789709"/>
                  </a:lnTo>
                  <a:lnTo>
                    <a:pt x="0" y="241069"/>
                  </a:lnTo>
                  <a:lnTo>
                    <a:pt x="349134"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reeform: Shape 4">
              <a:extLst>
                <a:ext uri="{FF2B5EF4-FFF2-40B4-BE49-F238E27FC236}">
                  <a16:creationId xmlns:a16="http://schemas.microsoft.com/office/drawing/2014/main" id="{77273089-A851-41F8-82BD-39395F6846EF}"/>
                </a:ext>
              </a:extLst>
            </p:cNvPr>
            <p:cNvSpPr/>
            <p:nvPr/>
          </p:nvSpPr>
          <p:spPr>
            <a:xfrm rot="20528495">
              <a:off x="5862412" y="2219497"/>
              <a:ext cx="1770611" cy="2302625"/>
            </a:xfrm>
            <a:custGeom>
              <a:avLst/>
              <a:gdLst>
                <a:gd name="connsiteX0" fmla="*/ 440574 w 1770611"/>
                <a:gd name="connsiteY0" fmla="*/ 0 h 2302625"/>
                <a:gd name="connsiteX1" fmla="*/ 0 w 1770611"/>
                <a:gd name="connsiteY1" fmla="*/ 266007 h 2302625"/>
                <a:gd name="connsiteX2" fmla="*/ 41563 w 1770611"/>
                <a:gd name="connsiteY2" fmla="*/ 415636 h 2302625"/>
                <a:gd name="connsiteX3" fmla="*/ 66502 w 1770611"/>
                <a:gd name="connsiteY3" fmla="*/ 482138 h 2302625"/>
                <a:gd name="connsiteX4" fmla="*/ 482138 w 1770611"/>
                <a:gd name="connsiteY4" fmla="*/ 598516 h 2302625"/>
                <a:gd name="connsiteX5" fmla="*/ 731520 w 1770611"/>
                <a:gd name="connsiteY5" fmla="*/ 773083 h 2302625"/>
                <a:gd name="connsiteX6" fmla="*/ 773083 w 1770611"/>
                <a:gd name="connsiteY6" fmla="*/ 831272 h 2302625"/>
                <a:gd name="connsiteX7" fmla="*/ 739832 w 1770611"/>
                <a:gd name="connsiteY7" fmla="*/ 964276 h 2302625"/>
                <a:gd name="connsiteX8" fmla="*/ 448887 w 1770611"/>
                <a:gd name="connsiteY8" fmla="*/ 1271847 h 2302625"/>
                <a:gd name="connsiteX9" fmla="*/ 390698 w 1770611"/>
                <a:gd name="connsiteY9" fmla="*/ 1330036 h 2302625"/>
                <a:gd name="connsiteX10" fmla="*/ 49876 w 1770611"/>
                <a:gd name="connsiteY10" fmla="*/ 1679170 h 2302625"/>
                <a:gd name="connsiteX11" fmla="*/ 24938 w 1770611"/>
                <a:gd name="connsiteY11" fmla="*/ 1745672 h 2302625"/>
                <a:gd name="connsiteX12" fmla="*/ 0 w 1770611"/>
                <a:gd name="connsiteY12" fmla="*/ 1862050 h 2302625"/>
                <a:gd name="connsiteX13" fmla="*/ 41563 w 1770611"/>
                <a:gd name="connsiteY13" fmla="*/ 1920240 h 2302625"/>
                <a:gd name="connsiteX14" fmla="*/ 74814 w 1770611"/>
                <a:gd name="connsiteY14" fmla="*/ 1945178 h 2302625"/>
                <a:gd name="connsiteX15" fmla="*/ 174567 w 1770611"/>
                <a:gd name="connsiteY15" fmla="*/ 1986741 h 2302625"/>
                <a:gd name="connsiteX16" fmla="*/ 274320 w 1770611"/>
                <a:gd name="connsiteY16" fmla="*/ 2011680 h 2302625"/>
                <a:gd name="connsiteX17" fmla="*/ 423949 w 1770611"/>
                <a:gd name="connsiteY17" fmla="*/ 2069869 h 2302625"/>
                <a:gd name="connsiteX18" fmla="*/ 448887 w 1770611"/>
                <a:gd name="connsiteY18" fmla="*/ 2302625 h 2302625"/>
                <a:gd name="connsiteX19" fmla="*/ 640080 w 1770611"/>
                <a:gd name="connsiteY19" fmla="*/ 2202872 h 2302625"/>
                <a:gd name="connsiteX20" fmla="*/ 689956 w 1770611"/>
                <a:gd name="connsiteY20" fmla="*/ 2144683 h 2302625"/>
                <a:gd name="connsiteX21" fmla="*/ 897774 w 1770611"/>
                <a:gd name="connsiteY21" fmla="*/ 2194560 h 2302625"/>
                <a:gd name="connsiteX22" fmla="*/ 1030778 w 1770611"/>
                <a:gd name="connsiteY22" fmla="*/ 2169621 h 2302625"/>
                <a:gd name="connsiteX23" fmla="*/ 1088967 w 1770611"/>
                <a:gd name="connsiteY23" fmla="*/ 2019992 h 2302625"/>
                <a:gd name="connsiteX24" fmla="*/ 1138843 w 1770611"/>
                <a:gd name="connsiteY24" fmla="*/ 1895301 h 2302625"/>
                <a:gd name="connsiteX25" fmla="*/ 1113905 w 1770611"/>
                <a:gd name="connsiteY25" fmla="*/ 1820487 h 2302625"/>
                <a:gd name="connsiteX26" fmla="*/ 1088967 w 1770611"/>
                <a:gd name="connsiteY26" fmla="*/ 1379912 h 2302625"/>
                <a:gd name="connsiteX27" fmla="*/ 1155469 w 1770611"/>
                <a:gd name="connsiteY27" fmla="*/ 1354974 h 2302625"/>
                <a:gd name="connsiteX28" fmla="*/ 1188720 w 1770611"/>
                <a:gd name="connsiteY28" fmla="*/ 1330036 h 2302625"/>
                <a:gd name="connsiteX29" fmla="*/ 1238596 w 1770611"/>
                <a:gd name="connsiteY29" fmla="*/ 1280160 h 2302625"/>
                <a:gd name="connsiteX30" fmla="*/ 1454727 w 1770611"/>
                <a:gd name="connsiteY30" fmla="*/ 1138843 h 2302625"/>
                <a:gd name="connsiteX31" fmla="*/ 1554480 w 1770611"/>
                <a:gd name="connsiteY31" fmla="*/ 1072341 h 2302625"/>
                <a:gd name="connsiteX32" fmla="*/ 1579418 w 1770611"/>
                <a:gd name="connsiteY32" fmla="*/ 1055716 h 2302625"/>
                <a:gd name="connsiteX33" fmla="*/ 1770611 w 1770611"/>
                <a:gd name="connsiteY33" fmla="*/ 723207 h 2302625"/>
                <a:gd name="connsiteX34" fmla="*/ 1729047 w 1770611"/>
                <a:gd name="connsiteY34" fmla="*/ 581890 h 2302625"/>
                <a:gd name="connsiteX35" fmla="*/ 1720734 w 1770611"/>
                <a:gd name="connsiteY35" fmla="*/ 540327 h 2302625"/>
                <a:gd name="connsiteX36" fmla="*/ 1571105 w 1770611"/>
                <a:gd name="connsiteY36" fmla="*/ 315883 h 2302625"/>
                <a:gd name="connsiteX37" fmla="*/ 1521229 w 1770611"/>
                <a:gd name="connsiteY37" fmla="*/ 224443 h 2302625"/>
                <a:gd name="connsiteX38" fmla="*/ 1030778 w 1770611"/>
                <a:gd name="connsiteY38" fmla="*/ 33250 h 2302625"/>
                <a:gd name="connsiteX39" fmla="*/ 955963 w 1770611"/>
                <a:gd name="connsiteY39" fmla="*/ 66501 h 2302625"/>
                <a:gd name="connsiteX40" fmla="*/ 440574 w 1770611"/>
                <a:gd name="connsiteY40" fmla="*/ 0 h 230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70611" h="2302625">
                  <a:moveTo>
                    <a:pt x="440574" y="0"/>
                  </a:moveTo>
                  <a:lnTo>
                    <a:pt x="0" y="266007"/>
                  </a:lnTo>
                  <a:lnTo>
                    <a:pt x="41563" y="415636"/>
                  </a:lnTo>
                  <a:lnTo>
                    <a:pt x="66502" y="482138"/>
                  </a:lnTo>
                  <a:lnTo>
                    <a:pt x="482138" y="598516"/>
                  </a:lnTo>
                  <a:lnTo>
                    <a:pt x="731520" y="773083"/>
                  </a:lnTo>
                  <a:lnTo>
                    <a:pt x="773083" y="831272"/>
                  </a:lnTo>
                  <a:lnTo>
                    <a:pt x="739832" y="964276"/>
                  </a:lnTo>
                  <a:lnTo>
                    <a:pt x="448887" y="1271847"/>
                  </a:lnTo>
                  <a:cubicBezTo>
                    <a:pt x="404102" y="1334545"/>
                    <a:pt x="431159" y="1330036"/>
                    <a:pt x="390698" y="1330036"/>
                  </a:cubicBezTo>
                  <a:lnTo>
                    <a:pt x="49876" y="1679170"/>
                  </a:lnTo>
                  <a:cubicBezTo>
                    <a:pt x="15386" y="1748150"/>
                    <a:pt x="-8159" y="1745672"/>
                    <a:pt x="24938" y="1745672"/>
                  </a:cubicBezTo>
                  <a:lnTo>
                    <a:pt x="0" y="1862050"/>
                  </a:lnTo>
                  <a:cubicBezTo>
                    <a:pt x="13854" y="1881447"/>
                    <a:pt x="25617" y="1902522"/>
                    <a:pt x="41563" y="1920240"/>
                  </a:cubicBezTo>
                  <a:cubicBezTo>
                    <a:pt x="50831" y="1930538"/>
                    <a:pt x="74814" y="1945178"/>
                    <a:pt x="74814" y="1945178"/>
                  </a:cubicBezTo>
                  <a:lnTo>
                    <a:pt x="174567" y="1986741"/>
                  </a:lnTo>
                  <a:cubicBezTo>
                    <a:pt x="251447" y="2015572"/>
                    <a:pt x="217394" y="2011680"/>
                    <a:pt x="274320" y="2011680"/>
                  </a:cubicBezTo>
                  <a:lnTo>
                    <a:pt x="423949" y="2069869"/>
                  </a:lnTo>
                  <a:lnTo>
                    <a:pt x="448887" y="2302625"/>
                  </a:lnTo>
                  <a:lnTo>
                    <a:pt x="640080" y="2202872"/>
                  </a:lnTo>
                  <a:lnTo>
                    <a:pt x="689956" y="2144683"/>
                  </a:lnTo>
                  <a:lnTo>
                    <a:pt x="897774" y="2194560"/>
                  </a:lnTo>
                  <a:lnTo>
                    <a:pt x="1030778" y="2169621"/>
                  </a:lnTo>
                  <a:cubicBezTo>
                    <a:pt x="1081958" y="2024610"/>
                    <a:pt x="1045332" y="2063627"/>
                    <a:pt x="1088967" y="2019992"/>
                  </a:cubicBezTo>
                  <a:lnTo>
                    <a:pt x="1138843" y="1895301"/>
                  </a:lnTo>
                  <a:lnTo>
                    <a:pt x="1113905" y="1820487"/>
                  </a:lnTo>
                  <a:lnTo>
                    <a:pt x="1088967" y="1379912"/>
                  </a:lnTo>
                  <a:cubicBezTo>
                    <a:pt x="1111134" y="1371599"/>
                    <a:pt x="1134294" y="1365562"/>
                    <a:pt x="1155469" y="1354974"/>
                  </a:cubicBezTo>
                  <a:cubicBezTo>
                    <a:pt x="1167861" y="1348778"/>
                    <a:pt x="1178365" y="1339241"/>
                    <a:pt x="1188720" y="1330036"/>
                  </a:cubicBezTo>
                  <a:cubicBezTo>
                    <a:pt x="1206293" y="1314416"/>
                    <a:pt x="1221970" y="1296784"/>
                    <a:pt x="1238596" y="1280160"/>
                  </a:cubicBezTo>
                  <a:lnTo>
                    <a:pt x="1454727" y="1138843"/>
                  </a:lnTo>
                  <a:lnTo>
                    <a:pt x="1554480" y="1072341"/>
                  </a:lnTo>
                  <a:lnTo>
                    <a:pt x="1579418" y="1055716"/>
                  </a:lnTo>
                  <a:lnTo>
                    <a:pt x="1770611" y="723207"/>
                  </a:lnTo>
                  <a:cubicBezTo>
                    <a:pt x="1754369" y="544553"/>
                    <a:pt x="1783270" y="701180"/>
                    <a:pt x="1729047" y="581890"/>
                  </a:cubicBezTo>
                  <a:cubicBezTo>
                    <a:pt x="1723200" y="569028"/>
                    <a:pt x="1720734" y="540327"/>
                    <a:pt x="1720734" y="540327"/>
                  </a:cubicBezTo>
                  <a:lnTo>
                    <a:pt x="1571105" y="315883"/>
                  </a:lnTo>
                  <a:cubicBezTo>
                    <a:pt x="1518155" y="236458"/>
                    <a:pt x="1521229" y="271041"/>
                    <a:pt x="1521229" y="224443"/>
                  </a:cubicBezTo>
                  <a:lnTo>
                    <a:pt x="1030778" y="33250"/>
                  </a:lnTo>
                  <a:cubicBezTo>
                    <a:pt x="960953" y="76891"/>
                    <a:pt x="982760" y="93298"/>
                    <a:pt x="955963" y="66501"/>
                  </a:cubicBezTo>
                  <a:lnTo>
                    <a:pt x="440574"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5">
              <a:extLst>
                <a:ext uri="{FF2B5EF4-FFF2-40B4-BE49-F238E27FC236}">
                  <a16:creationId xmlns:a16="http://schemas.microsoft.com/office/drawing/2014/main" id="{F07F43D2-4C52-40A6-812A-F98611B2ABFE}"/>
                </a:ext>
              </a:extLst>
            </p:cNvPr>
            <p:cNvSpPr/>
            <p:nvPr/>
          </p:nvSpPr>
          <p:spPr>
            <a:xfrm>
              <a:off x="3823855" y="2144684"/>
              <a:ext cx="2069869" cy="3483033"/>
            </a:xfrm>
            <a:custGeom>
              <a:avLst/>
              <a:gdLst>
                <a:gd name="connsiteX0" fmla="*/ 1670858 w 2069869"/>
                <a:gd name="connsiteY0" fmla="*/ 2926080 h 3483033"/>
                <a:gd name="connsiteX1" fmla="*/ 1670858 w 2069869"/>
                <a:gd name="connsiteY1" fmla="*/ 2926080 h 3483033"/>
                <a:gd name="connsiteX2" fmla="*/ 1587730 w 2069869"/>
                <a:gd name="connsiteY2" fmla="*/ 3483033 h 3483033"/>
                <a:gd name="connsiteX3" fmla="*/ 1853738 w 2069869"/>
                <a:gd name="connsiteY3" fmla="*/ 3483033 h 3483033"/>
                <a:gd name="connsiteX4" fmla="*/ 2069869 w 2069869"/>
                <a:gd name="connsiteY4" fmla="*/ 3241964 h 3483033"/>
                <a:gd name="connsiteX5" fmla="*/ 2069869 w 2069869"/>
                <a:gd name="connsiteY5" fmla="*/ 3167149 h 3483033"/>
                <a:gd name="connsiteX6" fmla="*/ 2053243 w 2069869"/>
                <a:gd name="connsiteY6" fmla="*/ 2784764 h 3483033"/>
                <a:gd name="connsiteX7" fmla="*/ 2028305 w 2069869"/>
                <a:gd name="connsiteY7" fmla="*/ 2701636 h 3483033"/>
                <a:gd name="connsiteX8" fmla="*/ 1762298 w 2069869"/>
                <a:gd name="connsiteY8" fmla="*/ 2535382 h 3483033"/>
                <a:gd name="connsiteX9" fmla="*/ 1404850 w 2069869"/>
                <a:gd name="connsiteY9" fmla="*/ 1753985 h 3483033"/>
                <a:gd name="connsiteX10" fmla="*/ 1404850 w 2069869"/>
                <a:gd name="connsiteY10" fmla="*/ 1670858 h 3483033"/>
                <a:gd name="connsiteX11" fmla="*/ 1172094 w 2069869"/>
                <a:gd name="connsiteY11" fmla="*/ 1371600 h 3483033"/>
                <a:gd name="connsiteX12" fmla="*/ 789709 w 2069869"/>
                <a:gd name="connsiteY12" fmla="*/ 972589 h 3483033"/>
                <a:gd name="connsiteX13" fmla="*/ 1321723 w 2069869"/>
                <a:gd name="connsiteY13" fmla="*/ 382385 h 3483033"/>
                <a:gd name="connsiteX14" fmla="*/ 1288472 w 2069869"/>
                <a:gd name="connsiteY14" fmla="*/ 174567 h 3483033"/>
                <a:gd name="connsiteX15" fmla="*/ 939338 w 2069869"/>
                <a:gd name="connsiteY15" fmla="*/ 0 h 3483033"/>
                <a:gd name="connsiteX16" fmla="*/ 814647 w 2069869"/>
                <a:gd name="connsiteY16" fmla="*/ 33251 h 3483033"/>
                <a:gd name="connsiteX17" fmla="*/ 315883 w 2069869"/>
                <a:gd name="connsiteY17" fmla="*/ 232756 h 3483033"/>
                <a:gd name="connsiteX18" fmla="*/ 149629 w 2069869"/>
                <a:gd name="connsiteY18" fmla="*/ 340822 h 3483033"/>
                <a:gd name="connsiteX19" fmla="*/ 133003 w 2069869"/>
                <a:gd name="connsiteY19" fmla="*/ 365760 h 3483033"/>
                <a:gd name="connsiteX20" fmla="*/ 124690 w 2069869"/>
                <a:gd name="connsiteY20" fmla="*/ 390698 h 3483033"/>
                <a:gd name="connsiteX21" fmla="*/ 16625 w 2069869"/>
                <a:gd name="connsiteY21" fmla="*/ 1122218 h 3483033"/>
                <a:gd name="connsiteX22" fmla="*/ 0 w 2069869"/>
                <a:gd name="connsiteY22" fmla="*/ 1205345 h 3483033"/>
                <a:gd name="connsiteX23" fmla="*/ 16625 w 2069869"/>
                <a:gd name="connsiteY23" fmla="*/ 1221971 h 3483033"/>
                <a:gd name="connsiteX24" fmla="*/ 66501 w 2069869"/>
                <a:gd name="connsiteY24" fmla="*/ 1246909 h 3483033"/>
                <a:gd name="connsiteX25" fmla="*/ 83127 w 2069869"/>
                <a:gd name="connsiteY25" fmla="*/ 1255222 h 3483033"/>
                <a:gd name="connsiteX26" fmla="*/ 465512 w 2069869"/>
                <a:gd name="connsiteY26" fmla="*/ 1828800 h 3483033"/>
                <a:gd name="connsiteX27" fmla="*/ 482138 w 2069869"/>
                <a:gd name="connsiteY27" fmla="*/ 1953491 h 3483033"/>
                <a:gd name="connsiteX28" fmla="*/ 523701 w 2069869"/>
                <a:gd name="connsiteY28" fmla="*/ 1995055 h 3483033"/>
                <a:gd name="connsiteX29" fmla="*/ 556952 w 2069869"/>
                <a:gd name="connsiteY29" fmla="*/ 2011680 h 3483033"/>
                <a:gd name="connsiteX30" fmla="*/ 1047403 w 2069869"/>
                <a:gd name="connsiteY30" fmla="*/ 2543695 h 3483033"/>
                <a:gd name="connsiteX31" fmla="*/ 1113905 w 2069869"/>
                <a:gd name="connsiteY31" fmla="*/ 2518756 h 3483033"/>
                <a:gd name="connsiteX32" fmla="*/ 1413163 w 2069869"/>
                <a:gd name="connsiteY32" fmla="*/ 2560320 h 3483033"/>
                <a:gd name="connsiteX33" fmla="*/ 1479665 w 2069869"/>
                <a:gd name="connsiteY33" fmla="*/ 2593571 h 3483033"/>
                <a:gd name="connsiteX34" fmla="*/ 1504603 w 2069869"/>
                <a:gd name="connsiteY34" fmla="*/ 2585258 h 3483033"/>
                <a:gd name="connsiteX35" fmla="*/ 1679170 w 2069869"/>
                <a:gd name="connsiteY35" fmla="*/ 2834640 h 3483033"/>
                <a:gd name="connsiteX36" fmla="*/ 1670858 w 2069869"/>
                <a:gd name="connsiteY36" fmla="*/ 2926080 h 34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69869" h="3483033">
                  <a:moveTo>
                    <a:pt x="1670858" y="2926080"/>
                  </a:moveTo>
                  <a:lnTo>
                    <a:pt x="1670858" y="2926080"/>
                  </a:lnTo>
                  <a:lnTo>
                    <a:pt x="1587730" y="3483033"/>
                  </a:lnTo>
                  <a:lnTo>
                    <a:pt x="1853738" y="3483033"/>
                  </a:lnTo>
                  <a:lnTo>
                    <a:pt x="2069869" y="3241964"/>
                  </a:lnTo>
                  <a:lnTo>
                    <a:pt x="2069869" y="3167149"/>
                  </a:lnTo>
                  <a:lnTo>
                    <a:pt x="2053243" y="2784764"/>
                  </a:lnTo>
                  <a:cubicBezTo>
                    <a:pt x="2035768" y="2706124"/>
                    <a:pt x="2054682" y="2728013"/>
                    <a:pt x="2028305" y="2701636"/>
                  </a:cubicBezTo>
                  <a:lnTo>
                    <a:pt x="1762298" y="2535382"/>
                  </a:lnTo>
                  <a:lnTo>
                    <a:pt x="1404850" y="1753985"/>
                  </a:lnTo>
                  <a:lnTo>
                    <a:pt x="1404850" y="1670858"/>
                  </a:lnTo>
                  <a:lnTo>
                    <a:pt x="1172094" y="1371600"/>
                  </a:lnTo>
                  <a:lnTo>
                    <a:pt x="789709" y="972589"/>
                  </a:lnTo>
                  <a:lnTo>
                    <a:pt x="1321723" y="382385"/>
                  </a:lnTo>
                  <a:lnTo>
                    <a:pt x="1288472" y="174567"/>
                  </a:lnTo>
                  <a:lnTo>
                    <a:pt x="939338" y="0"/>
                  </a:lnTo>
                  <a:cubicBezTo>
                    <a:pt x="825235" y="26331"/>
                    <a:pt x="864337" y="8404"/>
                    <a:pt x="814647" y="33251"/>
                  </a:cubicBezTo>
                  <a:lnTo>
                    <a:pt x="315883" y="232756"/>
                  </a:lnTo>
                  <a:cubicBezTo>
                    <a:pt x="242966" y="266411"/>
                    <a:pt x="194349" y="273744"/>
                    <a:pt x="149629" y="340822"/>
                  </a:cubicBezTo>
                  <a:cubicBezTo>
                    <a:pt x="144087" y="349135"/>
                    <a:pt x="137471" y="356824"/>
                    <a:pt x="133003" y="365760"/>
                  </a:cubicBezTo>
                  <a:cubicBezTo>
                    <a:pt x="129084" y="373597"/>
                    <a:pt x="124690" y="390698"/>
                    <a:pt x="124690" y="390698"/>
                  </a:cubicBezTo>
                  <a:lnTo>
                    <a:pt x="16625" y="1122218"/>
                  </a:lnTo>
                  <a:cubicBezTo>
                    <a:pt x="11083" y="1149927"/>
                    <a:pt x="0" y="1177087"/>
                    <a:pt x="0" y="1205345"/>
                  </a:cubicBezTo>
                  <a:cubicBezTo>
                    <a:pt x="0" y="1213182"/>
                    <a:pt x="9979" y="1217817"/>
                    <a:pt x="16625" y="1221971"/>
                  </a:cubicBezTo>
                  <a:cubicBezTo>
                    <a:pt x="32387" y="1231823"/>
                    <a:pt x="49876" y="1238596"/>
                    <a:pt x="66501" y="1246909"/>
                  </a:cubicBezTo>
                  <a:lnTo>
                    <a:pt x="83127" y="1255222"/>
                  </a:lnTo>
                  <a:lnTo>
                    <a:pt x="465512" y="1828800"/>
                  </a:lnTo>
                  <a:cubicBezTo>
                    <a:pt x="471054" y="1870364"/>
                    <a:pt x="468286" y="1913914"/>
                    <a:pt x="482138" y="1953491"/>
                  </a:cubicBezTo>
                  <a:cubicBezTo>
                    <a:pt x="488611" y="1971984"/>
                    <a:pt x="508235" y="1983026"/>
                    <a:pt x="523701" y="1995055"/>
                  </a:cubicBezTo>
                  <a:cubicBezTo>
                    <a:pt x="533483" y="2002663"/>
                    <a:pt x="556952" y="2011680"/>
                    <a:pt x="556952" y="2011680"/>
                  </a:cubicBezTo>
                  <a:lnTo>
                    <a:pt x="1047403" y="2543695"/>
                  </a:lnTo>
                  <a:lnTo>
                    <a:pt x="1113905" y="2518756"/>
                  </a:lnTo>
                  <a:lnTo>
                    <a:pt x="1413163" y="2560320"/>
                  </a:lnTo>
                  <a:cubicBezTo>
                    <a:pt x="1435330" y="2571404"/>
                    <a:pt x="1455754" y="2587050"/>
                    <a:pt x="1479665" y="2593571"/>
                  </a:cubicBezTo>
                  <a:cubicBezTo>
                    <a:pt x="1488119" y="2595877"/>
                    <a:pt x="1504603" y="2585258"/>
                    <a:pt x="1504603" y="2585258"/>
                  </a:cubicBezTo>
                  <a:lnTo>
                    <a:pt x="1679170" y="2834640"/>
                  </a:lnTo>
                  <a:lnTo>
                    <a:pt x="1670858" y="292608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EB660B5-2A3A-4B7D-B981-88E7C94A6069}"/>
                </a:ext>
              </a:extLst>
            </p:cNvPr>
            <p:cNvSpPr/>
            <p:nvPr/>
          </p:nvSpPr>
          <p:spPr>
            <a:xfrm>
              <a:off x="5788429" y="5768924"/>
              <a:ext cx="615142" cy="615142"/>
            </a:xfrm>
            <a:prstGeom prst="ellipse">
              <a:avLst/>
            </a:prstGeom>
            <a:noFill/>
            <a:ln>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start</a:t>
              </a:r>
            </a:p>
          </p:txBody>
        </p:sp>
        <p:sp>
          <p:nvSpPr>
            <p:cNvPr id="8" name="Oval 7">
              <a:extLst>
                <a:ext uri="{FF2B5EF4-FFF2-40B4-BE49-F238E27FC236}">
                  <a16:creationId xmlns:a16="http://schemas.microsoft.com/office/drawing/2014/main" id="{2D5F8B8F-EE31-4487-B82C-49477B226827}"/>
                </a:ext>
              </a:extLst>
            </p:cNvPr>
            <p:cNvSpPr/>
            <p:nvPr/>
          </p:nvSpPr>
          <p:spPr>
            <a:xfrm>
              <a:off x="5788429" y="1243141"/>
              <a:ext cx="615142" cy="615142"/>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goal</a:t>
              </a:r>
            </a:p>
          </p:txBody>
        </p:sp>
        <p:sp>
          <p:nvSpPr>
            <p:cNvPr id="10" name="Oval 9">
              <a:extLst>
                <a:ext uri="{FF2B5EF4-FFF2-40B4-BE49-F238E27FC236}">
                  <a16:creationId xmlns:a16="http://schemas.microsoft.com/office/drawing/2014/main" id="{ED743F49-70A4-4757-85F0-05F67BADF4D2}"/>
                </a:ext>
              </a:extLst>
            </p:cNvPr>
            <p:cNvSpPr/>
            <p:nvPr/>
          </p:nvSpPr>
          <p:spPr>
            <a:xfrm>
              <a:off x="6298278" y="509980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9BD58AB-8350-4B74-A493-0DCC90954E1F}"/>
                </a:ext>
              </a:extLst>
            </p:cNvPr>
            <p:cNvSpPr/>
            <p:nvPr/>
          </p:nvSpPr>
          <p:spPr>
            <a:xfrm>
              <a:off x="6012873" y="459231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5EDD4754-572C-488A-9846-CEB6663310F6}"/>
                </a:ext>
              </a:extLst>
            </p:cNvPr>
            <p:cNvSpPr/>
            <p:nvPr/>
          </p:nvSpPr>
          <p:spPr>
            <a:xfrm>
              <a:off x="5727470" y="4113358"/>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1FA6FEC-359E-4550-B8DF-A39E71AFA26F}"/>
                </a:ext>
              </a:extLst>
            </p:cNvPr>
            <p:cNvSpPr/>
            <p:nvPr/>
          </p:nvSpPr>
          <p:spPr>
            <a:xfrm>
              <a:off x="5929746" y="3536483"/>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3051C33C-5B27-4553-85D1-5D5C766DFCC3}"/>
                </a:ext>
              </a:extLst>
            </p:cNvPr>
            <p:cNvSpPr/>
            <p:nvPr/>
          </p:nvSpPr>
          <p:spPr>
            <a:xfrm>
              <a:off x="5552000" y="305764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5707D847-78C5-41E4-B275-8432170701EC}"/>
                </a:ext>
              </a:extLst>
            </p:cNvPr>
            <p:cNvSpPr/>
            <p:nvPr/>
          </p:nvSpPr>
          <p:spPr>
            <a:xfrm>
              <a:off x="5385746" y="2397826"/>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792A9A39-ECD6-4E45-AC48-A4FA1E9091AA}"/>
                </a:ext>
              </a:extLst>
            </p:cNvPr>
            <p:cNvSpPr/>
            <p:nvPr/>
          </p:nvSpPr>
          <p:spPr>
            <a:xfrm>
              <a:off x="5385746" y="183588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Oval 3">
            <a:extLst>
              <a:ext uri="{FF2B5EF4-FFF2-40B4-BE49-F238E27FC236}">
                <a16:creationId xmlns:a16="http://schemas.microsoft.com/office/drawing/2014/main" id="{E87A934B-0066-4A40-991A-735E408D8787}"/>
              </a:ext>
            </a:extLst>
          </p:cNvPr>
          <p:cNvSpPr/>
          <p:nvPr/>
        </p:nvSpPr>
        <p:spPr>
          <a:xfrm>
            <a:off x="8589819" y="3885412"/>
            <a:ext cx="1163782" cy="1163782"/>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B71EB75D-ACF6-4FE4-B914-0A7DEF17B1F8}"/>
              </a:ext>
            </a:extLst>
          </p:cNvPr>
          <p:cNvSpPr/>
          <p:nvPr/>
        </p:nvSpPr>
        <p:spPr>
          <a:xfrm>
            <a:off x="8506691" y="2841084"/>
            <a:ext cx="1163782" cy="1163782"/>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79C3BDD-76EF-4707-B849-25D4BDB18B72}"/>
              </a:ext>
            </a:extLst>
          </p:cNvPr>
          <p:cNvSpPr/>
          <p:nvPr/>
        </p:nvSpPr>
        <p:spPr>
          <a:xfrm>
            <a:off x="7966364" y="1697249"/>
            <a:ext cx="1163782" cy="1163782"/>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7B8AD50-403F-40C0-8AE9-5448EDFE7D2C}"/>
              </a:ext>
            </a:extLst>
          </p:cNvPr>
          <p:cNvSpPr txBox="1"/>
          <p:nvPr/>
        </p:nvSpPr>
        <p:spPr>
          <a:xfrm>
            <a:off x="5691448" y="859568"/>
            <a:ext cx="2480551" cy="369332"/>
          </a:xfrm>
          <a:prstGeom prst="rect">
            <a:avLst/>
          </a:prstGeom>
          <a:noFill/>
        </p:spPr>
        <p:txBody>
          <a:bodyPr wrap="none" rtlCol="0">
            <a:spAutoFit/>
          </a:bodyPr>
          <a:lstStyle/>
          <a:p>
            <a:r>
              <a:rPr lang="en-US" dirty="0"/>
              <a:t>Time slice bounding sets</a:t>
            </a:r>
          </a:p>
        </p:txBody>
      </p:sp>
      <p:cxnSp>
        <p:nvCxnSpPr>
          <p:cNvPr id="22" name="Straight Arrow Connector 21">
            <a:extLst>
              <a:ext uri="{FF2B5EF4-FFF2-40B4-BE49-F238E27FC236}">
                <a16:creationId xmlns:a16="http://schemas.microsoft.com/office/drawing/2014/main" id="{9BDD8FFF-4D22-4F4D-835C-26D3C5F662E2}"/>
              </a:ext>
            </a:extLst>
          </p:cNvPr>
          <p:cNvCxnSpPr>
            <a:stCxn id="9" idx="2"/>
          </p:cNvCxnSpPr>
          <p:nvPr/>
        </p:nvCxnSpPr>
        <p:spPr>
          <a:xfrm>
            <a:off x="6931724" y="1228900"/>
            <a:ext cx="1034640" cy="60433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1124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7E0A4-2B15-4C87-8E13-C2558732CB0F}"/>
              </a:ext>
            </a:extLst>
          </p:cNvPr>
          <p:cNvSpPr>
            <a:spLocks noGrp="1"/>
          </p:cNvSpPr>
          <p:nvPr>
            <p:ph type="title"/>
          </p:nvPr>
        </p:nvSpPr>
        <p:spPr/>
        <p:txBody>
          <a:bodyPr/>
          <a:lstStyle/>
          <a:p>
            <a:r>
              <a:rPr lang="en-US" dirty="0"/>
              <a:t>Safe Path Planner</a:t>
            </a:r>
          </a:p>
        </p:txBody>
      </p:sp>
      <p:sp>
        <p:nvSpPr>
          <p:cNvPr id="3" name="Content Placeholder 2">
            <a:extLst>
              <a:ext uri="{FF2B5EF4-FFF2-40B4-BE49-F238E27FC236}">
                <a16:creationId xmlns:a16="http://schemas.microsoft.com/office/drawing/2014/main" id="{F160B710-7BD2-4449-AB22-3DD39C8A9AED}"/>
              </a:ext>
            </a:extLst>
          </p:cNvPr>
          <p:cNvSpPr>
            <a:spLocks noGrp="1"/>
          </p:cNvSpPr>
          <p:nvPr>
            <p:ph idx="1"/>
          </p:nvPr>
        </p:nvSpPr>
        <p:spPr>
          <a:xfrm>
            <a:off x="838200" y="1825625"/>
            <a:ext cx="4853248" cy="4351338"/>
          </a:xfrm>
        </p:spPr>
        <p:txBody>
          <a:bodyPr/>
          <a:lstStyle/>
          <a:p>
            <a:r>
              <a:rPr lang="en-US" dirty="0"/>
              <a:t>Given:</a:t>
            </a:r>
          </a:p>
          <a:p>
            <a:pPr lvl="1"/>
            <a:r>
              <a:rPr lang="en-US" dirty="0"/>
              <a:t>Obstacle </a:t>
            </a:r>
            <a:r>
              <a:rPr lang="en-US" dirty="0" err="1"/>
              <a:t>Coords</a:t>
            </a:r>
            <a:endParaRPr lang="en-US" dirty="0"/>
          </a:p>
          <a:p>
            <a:pPr lvl="1"/>
            <a:r>
              <a:rPr lang="en-US" dirty="0"/>
              <a:t>Starting and goal positions (for all agents)</a:t>
            </a:r>
          </a:p>
          <a:p>
            <a:pPr lvl="1"/>
            <a:r>
              <a:rPr lang="en-US" dirty="0"/>
              <a:t>Some interval at which the interaction constraint is considered (total number of time slices to generate)</a:t>
            </a:r>
          </a:p>
        </p:txBody>
      </p:sp>
      <p:sp>
        <p:nvSpPr>
          <p:cNvPr id="9" name="TextBox 8">
            <a:extLst>
              <a:ext uri="{FF2B5EF4-FFF2-40B4-BE49-F238E27FC236}">
                <a16:creationId xmlns:a16="http://schemas.microsoft.com/office/drawing/2014/main" id="{C7B8AD50-403F-40C0-8AE9-5448EDFE7D2C}"/>
              </a:ext>
            </a:extLst>
          </p:cNvPr>
          <p:cNvSpPr txBox="1"/>
          <p:nvPr/>
        </p:nvSpPr>
        <p:spPr>
          <a:xfrm>
            <a:off x="5447992" y="1241492"/>
            <a:ext cx="3421642" cy="923330"/>
          </a:xfrm>
          <a:prstGeom prst="rect">
            <a:avLst/>
          </a:prstGeom>
          <a:noFill/>
        </p:spPr>
        <p:txBody>
          <a:bodyPr wrap="none" rtlCol="0">
            <a:spAutoFit/>
          </a:bodyPr>
          <a:lstStyle/>
          <a:p>
            <a:r>
              <a:rPr lang="en-US" dirty="0"/>
              <a:t>Local planner for viability test</a:t>
            </a:r>
          </a:p>
          <a:p>
            <a:r>
              <a:rPr lang="en-US" dirty="0"/>
              <a:t>(relatively quick, small price to pay</a:t>
            </a:r>
          </a:p>
          <a:p>
            <a:r>
              <a:rPr lang="en-US" dirty="0"/>
              <a:t>in obstacle “shadowing”)</a:t>
            </a:r>
          </a:p>
        </p:txBody>
      </p:sp>
      <p:cxnSp>
        <p:nvCxnSpPr>
          <p:cNvPr id="22" name="Straight Arrow Connector 21">
            <a:extLst>
              <a:ext uri="{FF2B5EF4-FFF2-40B4-BE49-F238E27FC236}">
                <a16:creationId xmlns:a16="http://schemas.microsoft.com/office/drawing/2014/main" id="{9BDD8FFF-4D22-4F4D-835C-26D3C5F662E2}"/>
              </a:ext>
            </a:extLst>
          </p:cNvPr>
          <p:cNvCxnSpPr>
            <a:cxnSpLocks/>
            <a:stCxn id="9" idx="2"/>
          </p:cNvCxnSpPr>
          <p:nvPr/>
        </p:nvCxnSpPr>
        <p:spPr>
          <a:xfrm>
            <a:off x="7158813" y="2164822"/>
            <a:ext cx="1200047" cy="9507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A2FF7A09-8476-4EE4-B3A4-F8EF69681D7E}"/>
              </a:ext>
            </a:extLst>
          </p:cNvPr>
          <p:cNvSpPr/>
          <p:nvPr/>
        </p:nvSpPr>
        <p:spPr>
          <a:xfrm rot="18212007">
            <a:off x="8861368" y="3100647"/>
            <a:ext cx="665018" cy="1305099"/>
          </a:xfrm>
          <a:custGeom>
            <a:avLst/>
            <a:gdLst>
              <a:gd name="connsiteX0" fmla="*/ 382385 w 665018"/>
              <a:gd name="connsiteY0" fmla="*/ 365760 h 1305099"/>
              <a:gd name="connsiteX1" fmla="*/ 290945 w 665018"/>
              <a:gd name="connsiteY1" fmla="*/ 540328 h 1305099"/>
              <a:gd name="connsiteX2" fmla="*/ 0 w 665018"/>
              <a:gd name="connsiteY2" fmla="*/ 872837 h 1305099"/>
              <a:gd name="connsiteX3" fmla="*/ 0 w 665018"/>
              <a:gd name="connsiteY3" fmla="*/ 1155470 h 1305099"/>
              <a:gd name="connsiteX4" fmla="*/ 182880 w 665018"/>
              <a:gd name="connsiteY4" fmla="*/ 1305099 h 1305099"/>
              <a:gd name="connsiteX5" fmla="*/ 249382 w 665018"/>
              <a:gd name="connsiteY5" fmla="*/ 1280160 h 1305099"/>
              <a:gd name="connsiteX6" fmla="*/ 423949 w 665018"/>
              <a:gd name="connsiteY6" fmla="*/ 1163782 h 1305099"/>
              <a:gd name="connsiteX7" fmla="*/ 548640 w 665018"/>
              <a:gd name="connsiteY7" fmla="*/ 914400 h 1305099"/>
              <a:gd name="connsiteX8" fmla="*/ 648393 w 665018"/>
              <a:gd name="connsiteY8" fmla="*/ 606830 h 1305099"/>
              <a:gd name="connsiteX9" fmla="*/ 665018 w 665018"/>
              <a:gd name="connsiteY9" fmla="*/ 532015 h 1305099"/>
              <a:gd name="connsiteX10" fmla="*/ 656705 w 665018"/>
              <a:gd name="connsiteY10" fmla="*/ 399011 h 1305099"/>
              <a:gd name="connsiteX11" fmla="*/ 482138 w 665018"/>
              <a:gd name="connsiteY11" fmla="*/ 83128 h 1305099"/>
              <a:gd name="connsiteX12" fmla="*/ 440574 w 665018"/>
              <a:gd name="connsiteY12" fmla="*/ 16626 h 1305099"/>
              <a:gd name="connsiteX13" fmla="*/ 241069 w 665018"/>
              <a:gd name="connsiteY13" fmla="*/ 0 h 1305099"/>
              <a:gd name="connsiteX14" fmla="*/ 199505 w 665018"/>
              <a:gd name="connsiteY14" fmla="*/ 249382 h 1305099"/>
              <a:gd name="connsiteX15" fmla="*/ 307571 w 665018"/>
              <a:gd name="connsiteY15" fmla="*/ 315884 h 1305099"/>
              <a:gd name="connsiteX16" fmla="*/ 415636 w 665018"/>
              <a:gd name="connsiteY16" fmla="*/ 282633 h 1305099"/>
              <a:gd name="connsiteX17" fmla="*/ 415636 w 665018"/>
              <a:gd name="connsiteY17" fmla="*/ 282633 h 1305099"/>
              <a:gd name="connsiteX18" fmla="*/ 382385 w 665018"/>
              <a:gd name="connsiteY18" fmla="*/ 365760 h 1305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65018" h="1305099">
                <a:moveTo>
                  <a:pt x="382385" y="365760"/>
                </a:moveTo>
                <a:lnTo>
                  <a:pt x="290945" y="540328"/>
                </a:lnTo>
                <a:lnTo>
                  <a:pt x="0" y="872837"/>
                </a:lnTo>
                <a:lnTo>
                  <a:pt x="0" y="1155470"/>
                </a:lnTo>
                <a:lnTo>
                  <a:pt x="182880" y="1305099"/>
                </a:lnTo>
                <a:lnTo>
                  <a:pt x="249382" y="1280160"/>
                </a:lnTo>
                <a:lnTo>
                  <a:pt x="423949" y="1163782"/>
                </a:lnTo>
                <a:lnTo>
                  <a:pt x="548640" y="914400"/>
                </a:lnTo>
                <a:lnTo>
                  <a:pt x="648393" y="606830"/>
                </a:lnTo>
                <a:lnTo>
                  <a:pt x="665018" y="532015"/>
                </a:lnTo>
                <a:lnTo>
                  <a:pt x="656705" y="399011"/>
                </a:lnTo>
                <a:lnTo>
                  <a:pt x="482138" y="83128"/>
                </a:lnTo>
                <a:lnTo>
                  <a:pt x="440574" y="16626"/>
                </a:lnTo>
                <a:lnTo>
                  <a:pt x="241069" y="0"/>
                </a:lnTo>
                <a:lnTo>
                  <a:pt x="199505" y="249382"/>
                </a:lnTo>
                <a:cubicBezTo>
                  <a:pt x="261020" y="331401"/>
                  <a:pt x="221673" y="315884"/>
                  <a:pt x="307571" y="315884"/>
                </a:cubicBezTo>
                <a:lnTo>
                  <a:pt x="415636" y="282633"/>
                </a:lnTo>
                <a:lnTo>
                  <a:pt x="415636" y="282633"/>
                </a:lnTo>
                <a:lnTo>
                  <a:pt x="382385" y="3657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75708FDE-26EE-4A47-BA97-1A1B06A7887F}"/>
              </a:ext>
            </a:extLst>
          </p:cNvPr>
          <p:cNvSpPr/>
          <p:nvPr/>
        </p:nvSpPr>
        <p:spPr>
          <a:xfrm>
            <a:off x="8293599" y="2210068"/>
            <a:ext cx="2030540" cy="2030540"/>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ECB0FE4C-373D-4E85-98F4-81A340FFFDEE}"/>
              </a:ext>
            </a:extLst>
          </p:cNvPr>
          <p:cNvSpPr/>
          <p:nvPr/>
        </p:nvSpPr>
        <p:spPr>
          <a:xfrm>
            <a:off x="9225742" y="3142211"/>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BA694846-4074-48BD-87C9-7A7FB9FFE378}"/>
              </a:ext>
            </a:extLst>
          </p:cNvPr>
          <p:cNvSpPr/>
          <p:nvPr/>
        </p:nvSpPr>
        <p:spPr>
          <a:xfrm>
            <a:off x="9919160" y="3707476"/>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E2A3C20E-5E81-477D-859C-B0DB707BAD55}"/>
              </a:ext>
            </a:extLst>
          </p:cNvPr>
          <p:cNvSpPr/>
          <p:nvPr/>
        </p:nvSpPr>
        <p:spPr>
          <a:xfrm>
            <a:off x="8680840" y="2810135"/>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65A858F8-B39C-46D4-8A15-B82DF81C6E0E}"/>
              </a:ext>
            </a:extLst>
          </p:cNvPr>
          <p:cNvSpPr/>
          <p:nvPr/>
        </p:nvSpPr>
        <p:spPr>
          <a:xfrm>
            <a:off x="9346276" y="2684089"/>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Oval 51">
            <a:extLst>
              <a:ext uri="{FF2B5EF4-FFF2-40B4-BE49-F238E27FC236}">
                <a16:creationId xmlns:a16="http://schemas.microsoft.com/office/drawing/2014/main" id="{A4F15E20-A8E8-4108-B3A1-934C602DCF40}"/>
              </a:ext>
            </a:extLst>
          </p:cNvPr>
          <p:cNvSpPr/>
          <p:nvPr/>
        </p:nvSpPr>
        <p:spPr>
          <a:xfrm>
            <a:off x="9102437" y="2924740"/>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4F4A68E5-3A6F-4537-96A0-067D25CE1DF2}"/>
              </a:ext>
            </a:extLst>
          </p:cNvPr>
          <p:cNvSpPr/>
          <p:nvPr/>
        </p:nvSpPr>
        <p:spPr>
          <a:xfrm>
            <a:off x="8693309" y="3761332"/>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Oval 53">
            <a:extLst>
              <a:ext uri="{FF2B5EF4-FFF2-40B4-BE49-F238E27FC236}">
                <a16:creationId xmlns:a16="http://schemas.microsoft.com/office/drawing/2014/main" id="{09500E5A-6B9E-4C4C-9A50-DDE9B327BD91}"/>
              </a:ext>
            </a:extLst>
          </p:cNvPr>
          <p:cNvSpPr/>
          <p:nvPr/>
        </p:nvSpPr>
        <p:spPr>
          <a:xfrm>
            <a:off x="8420529" y="3179618"/>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40C7901A-A5EE-4E18-ABFF-7F42BE1F7040}"/>
              </a:ext>
            </a:extLst>
          </p:cNvPr>
          <p:cNvSpPr/>
          <p:nvPr/>
        </p:nvSpPr>
        <p:spPr>
          <a:xfrm>
            <a:off x="10151489" y="3093547"/>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101783D6-6F80-4951-87C1-0A8EBFA7DC7E}"/>
              </a:ext>
            </a:extLst>
          </p:cNvPr>
          <p:cNvSpPr/>
          <p:nvPr/>
        </p:nvSpPr>
        <p:spPr>
          <a:xfrm>
            <a:off x="9760964" y="2417272"/>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6DD683FD-6B63-4CCB-80A4-C25FAD55D9F5}"/>
              </a:ext>
            </a:extLst>
          </p:cNvPr>
          <p:cNvSpPr/>
          <p:nvPr/>
        </p:nvSpPr>
        <p:spPr>
          <a:xfrm>
            <a:off x="9806509" y="3271058"/>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F7E88B66-14F5-4B6D-8569-86B01DFD802B}"/>
              </a:ext>
            </a:extLst>
          </p:cNvPr>
          <p:cNvSpPr/>
          <p:nvPr/>
        </p:nvSpPr>
        <p:spPr>
          <a:xfrm>
            <a:off x="9010997" y="4001294"/>
            <a:ext cx="91440" cy="9144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A72696A2-728D-4758-B768-4459B7860D21}"/>
              </a:ext>
            </a:extLst>
          </p:cNvPr>
          <p:cNvGrpSpPr/>
          <p:nvPr/>
        </p:nvGrpSpPr>
        <p:grpSpPr>
          <a:xfrm>
            <a:off x="8461375" y="2463800"/>
            <a:ext cx="1736725" cy="1343025"/>
            <a:chOff x="8461375" y="2463800"/>
            <a:chExt cx="1736725" cy="1343025"/>
          </a:xfrm>
        </p:grpSpPr>
        <p:sp>
          <p:nvSpPr>
            <p:cNvPr id="60" name="Freeform: Shape 59">
              <a:extLst>
                <a:ext uri="{FF2B5EF4-FFF2-40B4-BE49-F238E27FC236}">
                  <a16:creationId xmlns:a16="http://schemas.microsoft.com/office/drawing/2014/main" id="{B8975E05-5127-4026-9FC7-9EA9261B33AF}"/>
                </a:ext>
              </a:extLst>
            </p:cNvPr>
            <p:cNvSpPr/>
            <p:nvPr/>
          </p:nvSpPr>
          <p:spPr>
            <a:xfrm>
              <a:off x="9305925" y="2730500"/>
              <a:ext cx="85725" cy="495300"/>
            </a:xfrm>
            <a:custGeom>
              <a:avLst/>
              <a:gdLst>
                <a:gd name="connsiteX0" fmla="*/ 0 w 85725"/>
                <a:gd name="connsiteY0" fmla="*/ 495300 h 495300"/>
                <a:gd name="connsiteX1" fmla="*/ 85725 w 85725"/>
                <a:gd name="connsiteY1" fmla="*/ 0 h 495300"/>
              </a:gdLst>
              <a:ahLst/>
              <a:cxnLst>
                <a:cxn ang="0">
                  <a:pos x="connsiteX0" y="connsiteY0"/>
                </a:cxn>
                <a:cxn ang="0">
                  <a:pos x="connsiteX1" y="connsiteY1"/>
                </a:cxn>
              </a:cxnLst>
              <a:rect l="l" t="t" r="r" b="b"/>
              <a:pathLst>
                <a:path w="85725" h="495300">
                  <a:moveTo>
                    <a:pt x="0" y="495300"/>
                  </a:moveTo>
                  <a:lnTo>
                    <a:pt x="85725" y="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Shape 60">
              <a:extLst>
                <a:ext uri="{FF2B5EF4-FFF2-40B4-BE49-F238E27FC236}">
                  <a16:creationId xmlns:a16="http://schemas.microsoft.com/office/drawing/2014/main" id="{2872BE17-F281-4AFC-857F-DC5B7E96CD48}"/>
                </a:ext>
              </a:extLst>
            </p:cNvPr>
            <p:cNvSpPr/>
            <p:nvPr/>
          </p:nvSpPr>
          <p:spPr>
            <a:xfrm>
              <a:off x="9147175" y="2968625"/>
              <a:ext cx="158750" cy="257175"/>
            </a:xfrm>
            <a:custGeom>
              <a:avLst/>
              <a:gdLst>
                <a:gd name="connsiteX0" fmla="*/ 0 w 158750"/>
                <a:gd name="connsiteY0" fmla="*/ 0 h 257175"/>
                <a:gd name="connsiteX1" fmla="*/ 158750 w 158750"/>
                <a:gd name="connsiteY1" fmla="*/ 257175 h 257175"/>
              </a:gdLst>
              <a:ahLst/>
              <a:cxnLst>
                <a:cxn ang="0">
                  <a:pos x="connsiteX0" y="connsiteY0"/>
                </a:cxn>
                <a:cxn ang="0">
                  <a:pos x="connsiteX1" y="connsiteY1"/>
                </a:cxn>
              </a:cxnLst>
              <a:rect l="l" t="t" r="r" b="b"/>
              <a:pathLst>
                <a:path w="158750" h="257175">
                  <a:moveTo>
                    <a:pt x="0" y="0"/>
                  </a:moveTo>
                  <a:lnTo>
                    <a:pt x="158750" y="257175"/>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eform: Shape 61">
              <a:extLst>
                <a:ext uri="{FF2B5EF4-FFF2-40B4-BE49-F238E27FC236}">
                  <a16:creationId xmlns:a16="http://schemas.microsoft.com/office/drawing/2014/main" id="{ADB5918A-0B8A-4BAD-AFD3-14BA99A00138}"/>
                </a:ext>
              </a:extLst>
            </p:cNvPr>
            <p:cNvSpPr/>
            <p:nvPr/>
          </p:nvSpPr>
          <p:spPr>
            <a:xfrm>
              <a:off x="9302750" y="3225800"/>
              <a:ext cx="549275" cy="95250"/>
            </a:xfrm>
            <a:custGeom>
              <a:avLst/>
              <a:gdLst>
                <a:gd name="connsiteX0" fmla="*/ 549275 w 549275"/>
                <a:gd name="connsiteY0" fmla="*/ 95250 h 95250"/>
                <a:gd name="connsiteX1" fmla="*/ 0 w 549275"/>
                <a:gd name="connsiteY1" fmla="*/ 0 h 95250"/>
              </a:gdLst>
              <a:ahLst/>
              <a:cxnLst>
                <a:cxn ang="0">
                  <a:pos x="connsiteX0" y="connsiteY0"/>
                </a:cxn>
                <a:cxn ang="0">
                  <a:pos x="connsiteX1" y="connsiteY1"/>
                </a:cxn>
              </a:cxnLst>
              <a:rect l="l" t="t" r="r" b="b"/>
              <a:pathLst>
                <a:path w="549275" h="95250">
                  <a:moveTo>
                    <a:pt x="549275" y="95250"/>
                  </a:moveTo>
                  <a:lnTo>
                    <a:pt x="0" y="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8E1A4922-9828-4FD3-A957-4297BA3D6365}"/>
                </a:ext>
              </a:extLst>
            </p:cNvPr>
            <p:cNvSpPr/>
            <p:nvPr/>
          </p:nvSpPr>
          <p:spPr>
            <a:xfrm>
              <a:off x="9315450" y="2463800"/>
              <a:ext cx="492125" cy="762000"/>
            </a:xfrm>
            <a:custGeom>
              <a:avLst/>
              <a:gdLst>
                <a:gd name="connsiteX0" fmla="*/ 492125 w 492125"/>
                <a:gd name="connsiteY0" fmla="*/ 0 h 762000"/>
                <a:gd name="connsiteX1" fmla="*/ 0 w 492125"/>
                <a:gd name="connsiteY1" fmla="*/ 762000 h 762000"/>
              </a:gdLst>
              <a:ahLst/>
              <a:cxnLst>
                <a:cxn ang="0">
                  <a:pos x="connsiteX0" y="connsiteY0"/>
                </a:cxn>
                <a:cxn ang="0">
                  <a:pos x="connsiteX1" y="connsiteY1"/>
                </a:cxn>
              </a:cxnLst>
              <a:rect l="l" t="t" r="r" b="b"/>
              <a:pathLst>
                <a:path w="492125" h="762000">
                  <a:moveTo>
                    <a:pt x="492125" y="0"/>
                  </a:moveTo>
                  <a:lnTo>
                    <a:pt x="0" y="76200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reeform: Shape 63">
              <a:extLst>
                <a:ext uri="{FF2B5EF4-FFF2-40B4-BE49-F238E27FC236}">
                  <a16:creationId xmlns:a16="http://schemas.microsoft.com/office/drawing/2014/main" id="{C730082A-92FD-49EB-A07B-2FED66CBD1F7}"/>
                </a:ext>
              </a:extLst>
            </p:cNvPr>
            <p:cNvSpPr/>
            <p:nvPr/>
          </p:nvSpPr>
          <p:spPr>
            <a:xfrm>
              <a:off x="9305925" y="3136900"/>
              <a:ext cx="892175" cy="88900"/>
            </a:xfrm>
            <a:custGeom>
              <a:avLst/>
              <a:gdLst>
                <a:gd name="connsiteX0" fmla="*/ 892175 w 892175"/>
                <a:gd name="connsiteY0" fmla="*/ 0 h 88900"/>
                <a:gd name="connsiteX1" fmla="*/ 0 w 892175"/>
                <a:gd name="connsiteY1" fmla="*/ 88900 h 88900"/>
              </a:gdLst>
              <a:ahLst/>
              <a:cxnLst>
                <a:cxn ang="0">
                  <a:pos x="connsiteX0" y="connsiteY0"/>
                </a:cxn>
                <a:cxn ang="0">
                  <a:pos x="connsiteX1" y="connsiteY1"/>
                </a:cxn>
              </a:cxnLst>
              <a:rect l="l" t="t" r="r" b="b"/>
              <a:pathLst>
                <a:path w="892175" h="88900">
                  <a:moveTo>
                    <a:pt x="892175" y="0"/>
                  </a:moveTo>
                  <a:lnTo>
                    <a:pt x="0" y="8890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Freeform: Shape 64">
              <a:extLst>
                <a:ext uri="{FF2B5EF4-FFF2-40B4-BE49-F238E27FC236}">
                  <a16:creationId xmlns:a16="http://schemas.microsoft.com/office/drawing/2014/main" id="{F88F48D1-D105-46BC-91CE-01A562FF7FE5}"/>
                </a:ext>
              </a:extLst>
            </p:cNvPr>
            <p:cNvSpPr/>
            <p:nvPr/>
          </p:nvSpPr>
          <p:spPr>
            <a:xfrm>
              <a:off x="8718550" y="2851150"/>
              <a:ext cx="593725" cy="371475"/>
            </a:xfrm>
            <a:custGeom>
              <a:avLst/>
              <a:gdLst>
                <a:gd name="connsiteX0" fmla="*/ 0 w 593725"/>
                <a:gd name="connsiteY0" fmla="*/ 0 h 371475"/>
                <a:gd name="connsiteX1" fmla="*/ 593725 w 593725"/>
                <a:gd name="connsiteY1" fmla="*/ 371475 h 371475"/>
              </a:gdLst>
              <a:ahLst/>
              <a:cxnLst>
                <a:cxn ang="0">
                  <a:pos x="connsiteX0" y="connsiteY0"/>
                </a:cxn>
                <a:cxn ang="0">
                  <a:pos x="connsiteX1" y="connsiteY1"/>
                </a:cxn>
              </a:cxnLst>
              <a:rect l="l" t="t" r="r" b="b"/>
              <a:pathLst>
                <a:path w="593725" h="371475">
                  <a:moveTo>
                    <a:pt x="0" y="0"/>
                  </a:moveTo>
                  <a:lnTo>
                    <a:pt x="593725" y="371475"/>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Freeform: Shape 65">
              <a:extLst>
                <a:ext uri="{FF2B5EF4-FFF2-40B4-BE49-F238E27FC236}">
                  <a16:creationId xmlns:a16="http://schemas.microsoft.com/office/drawing/2014/main" id="{6BDBCC18-B8F3-4F2F-A23F-2E1C120E59DA}"/>
                </a:ext>
              </a:extLst>
            </p:cNvPr>
            <p:cNvSpPr/>
            <p:nvPr/>
          </p:nvSpPr>
          <p:spPr>
            <a:xfrm>
              <a:off x="8461375" y="3222625"/>
              <a:ext cx="847725" cy="6350"/>
            </a:xfrm>
            <a:custGeom>
              <a:avLst/>
              <a:gdLst>
                <a:gd name="connsiteX0" fmla="*/ 0 w 847725"/>
                <a:gd name="connsiteY0" fmla="*/ 6350 h 6350"/>
                <a:gd name="connsiteX1" fmla="*/ 847725 w 847725"/>
                <a:gd name="connsiteY1" fmla="*/ 0 h 6350"/>
              </a:gdLst>
              <a:ahLst/>
              <a:cxnLst>
                <a:cxn ang="0">
                  <a:pos x="connsiteX0" y="connsiteY0"/>
                </a:cxn>
                <a:cxn ang="0">
                  <a:pos x="connsiteX1" y="connsiteY1"/>
                </a:cxn>
              </a:cxnLst>
              <a:rect l="l" t="t" r="r" b="b"/>
              <a:pathLst>
                <a:path w="847725" h="6350">
                  <a:moveTo>
                    <a:pt x="0" y="6350"/>
                  </a:moveTo>
                  <a:lnTo>
                    <a:pt x="847725" y="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Freeform: Shape 66">
              <a:extLst>
                <a:ext uri="{FF2B5EF4-FFF2-40B4-BE49-F238E27FC236}">
                  <a16:creationId xmlns:a16="http://schemas.microsoft.com/office/drawing/2014/main" id="{BCA1696D-D7E4-4693-A55A-D3A4D59337A2}"/>
                </a:ext>
              </a:extLst>
            </p:cNvPr>
            <p:cNvSpPr/>
            <p:nvPr/>
          </p:nvSpPr>
          <p:spPr>
            <a:xfrm>
              <a:off x="9302750" y="3219450"/>
              <a:ext cx="660400" cy="536575"/>
            </a:xfrm>
            <a:custGeom>
              <a:avLst/>
              <a:gdLst>
                <a:gd name="connsiteX0" fmla="*/ 660400 w 660400"/>
                <a:gd name="connsiteY0" fmla="*/ 536575 h 536575"/>
                <a:gd name="connsiteX1" fmla="*/ 0 w 660400"/>
                <a:gd name="connsiteY1" fmla="*/ 0 h 536575"/>
              </a:gdLst>
              <a:ahLst/>
              <a:cxnLst>
                <a:cxn ang="0">
                  <a:pos x="connsiteX0" y="connsiteY0"/>
                </a:cxn>
                <a:cxn ang="0">
                  <a:pos x="connsiteX1" y="connsiteY1"/>
                </a:cxn>
              </a:cxnLst>
              <a:rect l="l" t="t" r="r" b="b"/>
              <a:pathLst>
                <a:path w="660400" h="536575">
                  <a:moveTo>
                    <a:pt x="660400" y="536575"/>
                  </a:moveTo>
                  <a:lnTo>
                    <a:pt x="0" y="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Shape 67">
              <a:extLst>
                <a:ext uri="{FF2B5EF4-FFF2-40B4-BE49-F238E27FC236}">
                  <a16:creationId xmlns:a16="http://schemas.microsoft.com/office/drawing/2014/main" id="{2420A81D-BEB5-4388-B887-E33266CAE6A7}"/>
                </a:ext>
              </a:extLst>
            </p:cNvPr>
            <p:cNvSpPr/>
            <p:nvPr/>
          </p:nvSpPr>
          <p:spPr>
            <a:xfrm>
              <a:off x="8743950" y="3228975"/>
              <a:ext cx="558800" cy="577850"/>
            </a:xfrm>
            <a:custGeom>
              <a:avLst/>
              <a:gdLst>
                <a:gd name="connsiteX0" fmla="*/ 0 w 558800"/>
                <a:gd name="connsiteY0" fmla="*/ 577850 h 577850"/>
                <a:gd name="connsiteX1" fmla="*/ 558800 w 558800"/>
                <a:gd name="connsiteY1" fmla="*/ 0 h 577850"/>
              </a:gdLst>
              <a:ahLst/>
              <a:cxnLst>
                <a:cxn ang="0">
                  <a:pos x="connsiteX0" y="connsiteY0"/>
                </a:cxn>
                <a:cxn ang="0">
                  <a:pos x="connsiteX1" y="connsiteY1"/>
                </a:cxn>
              </a:cxnLst>
              <a:rect l="l" t="t" r="r" b="b"/>
              <a:pathLst>
                <a:path w="558800" h="577850">
                  <a:moveTo>
                    <a:pt x="0" y="577850"/>
                  </a:moveTo>
                  <a:lnTo>
                    <a:pt x="558800" y="0"/>
                  </a:lnTo>
                </a:path>
              </a:pathLst>
            </a:custGeom>
            <a:noFill/>
            <a:ln>
              <a:solidFill>
                <a:schemeClr val="tx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9" name="Cross 68">
            <a:extLst>
              <a:ext uri="{FF2B5EF4-FFF2-40B4-BE49-F238E27FC236}">
                <a16:creationId xmlns:a16="http://schemas.microsoft.com/office/drawing/2014/main" id="{1EA06360-30CC-4AC3-8320-C72DC18D5D05}"/>
              </a:ext>
            </a:extLst>
          </p:cNvPr>
          <p:cNvSpPr/>
          <p:nvPr/>
        </p:nvSpPr>
        <p:spPr>
          <a:xfrm rot="3650033">
            <a:off x="8607673" y="3679955"/>
            <a:ext cx="266206" cy="266206"/>
          </a:xfrm>
          <a:prstGeom prst="plus">
            <a:avLst>
              <a:gd name="adj" fmla="val 434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Cross 69">
            <a:extLst>
              <a:ext uri="{FF2B5EF4-FFF2-40B4-BE49-F238E27FC236}">
                <a16:creationId xmlns:a16="http://schemas.microsoft.com/office/drawing/2014/main" id="{4D02D525-8479-4749-9149-1C1113786167}"/>
              </a:ext>
            </a:extLst>
          </p:cNvPr>
          <p:cNvSpPr/>
          <p:nvPr/>
        </p:nvSpPr>
        <p:spPr>
          <a:xfrm rot="3650033">
            <a:off x="8923614" y="3908890"/>
            <a:ext cx="266206" cy="266206"/>
          </a:xfrm>
          <a:prstGeom prst="plus">
            <a:avLst>
              <a:gd name="adj" fmla="val 434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C4C8A54B-EEAF-406F-86A7-1FD5E4581F94}"/>
              </a:ext>
            </a:extLst>
          </p:cNvPr>
          <p:cNvSpPr txBox="1"/>
          <p:nvPr/>
        </p:nvSpPr>
        <p:spPr>
          <a:xfrm>
            <a:off x="5447992" y="4730864"/>
            <a:ext cx="6029170" cy="369332"/>
          </a:xfrm>
          <a:prstGeom prst="rect">
            <a:avLst/>
          </a:prstGeom>
          <a:noFill/>
        </p:spPr>
        <p:txBody>
          <a:bodyPr wrap="square" rtlCol="0">
            <a:spAutoFit/>
          </a:bodyPr>
          <a:lstStyle/>
          <a:p>
            <a:r>
              <a:rPr lang="en-US" dirty="0"/>
              <a:t>After samples are generated and selected, run DMA-RRT*</a:t>
            </a:r>
          </a:p>
        </p:txBody>
      </p:sp>
    </p:spTree>
    <p:extLst>
      <p:ext uri="{BB962C8B-B14F-4D97-AF65-F5344CB8AC3E}">
        <p14:creationId xmlns:p14="http://schemas.microsoft.com/office/powerpoint/2010/main" val="235725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5B05F4-E627-4E02-8941-0A6351CE1364}"/>
              </a:ext>
            </a:extLst>
          </p:cNvPr>
          <p:cNvSpPr>
            <a:spLocks noGrp="1"/>
          </p:cNvSpPr>
          <p:nvPr>
            <p:ph type="title"/>
          </p:nvPr>
        </p:nvSpPr>
        <p:spPr/>
        <p:txBody>
          <a:bodyPr/>
          <a:lstStyle/>
          <a:p>
            <a:r>
              <a:rPr lang="en-US" dirty="0"/>
              <a:t>DMA-RRT*</a:t>
            </a:r>
          </a:p>
        </p:txBody>
      </p:sp>
      <p:sp>
        <p:nvSpPr>
          <p:cNvPr id="3" name="Content Placeholder 2">
            <a:extLst>
              <a:ext uri="{FF2B5EF4-FFF2-40B4-BE49-F238E27FC236}">
                <a16:creationId xmlns:a16="http://schemas.microsoft.com/office/drawing/2014/main" id="{621CDC9E-C2B7-4B76-A925-DE3702A30592}"/>
              </a:ext>
            </a:extLst>
          </p:cNvPr>
          <p:cNvSpPr>
            <a:spLocks noGrp="1"/>
          </p:cNvSpPr>
          <p:nvPr>
            <p:ph idx="1"/>
          </p:nvPr>
        </p:nvSpPr>
        <p:spPr>
          <a:xfrm>
            <a:off x="838200" y="1825625"/>
            <a:ext cx="5719640" cy="4351338"/>
          </a:xfrm>
        </p:spPr>
        <p:txBody>
          <a:bodyPr/>
          <a:lstStyle/>
          <a:p>
            <a:r>
              <a:rPr lang="en-US" dirty="0"/>
              <a:t>Now we can bolt-on a multi-agent path planner that considers</a:t>
            </a:r>
          </a:p>
          <a:p>
            <a:pPr lvl="1"/>
            <a:r>
              <a:rPr lang="en-US" dirty="0"/>
              <a:t>Obstacles</a:t>
            </a:r>
          </a:p>
          <a:p>
            <a:pPr lvl="1"/>
            <a:r>
              <a:rPr lang="en-US" dirty="0"/>
              <a:t>Agent-to-agent collisions</a:t>
            </a:r>
          </a:p>
          <a:p>
            <a:pPr lvl="1"/>
            <a:r>
              <a:rPr lang="en-US" dirty="0"/>
              <a:t>Decentralized processing</a:t>
            </a:r>
          </a:p>
          <a:p>
            <a:r>
              <a:rPr lang="en-US" dirty="0"/>
              <a:t>Build in pauses at selected samples to make sure agents can interact as planned</a:t>
            </a:r>
          </a:p>
          <a:p>
            <a:endParaRPr lang="en-US" dirty="0"/>
          </a:p>
        </p:txBody>
      </p:sp>
      <p:grpSp>
        <p:nvGrpSpPr>
          <p:cNvPr id="4" name="Group 3">
            <a:extLst>
              <a:ext uri="{FF2B5EF4-FFF2-40B4-BE49-F238E27FC236}">
                <a16:creationId xmlns:a16="http://schemas.microsoft.com/office/drawing/2014/main" id="{EABE7DC9-FF98-4E42-B52A-2D2A19384CD5}"/>
              </a:ext>
            </a:extLst>
          </p:cNvPr>
          <p:cNvGrpSpPr/>
          <p:nvPr/>
        </p:nvGrpSpPr>
        <p:grpSpPr>
          <a:xfrm>
            <a:off x="6899564" y="1036038"/>
            <a:ext cx="3809168" cy="5140925"/>
            <a:chOff x="3823855" y="1243141"/>
            <a:chExt cx="3809168" cy="5140925"/>
          </a:xfrm>
        </p:grpSpPr>
        <p:sp>
          <p:nvSpPr>
            <p:cNvPr id="5" name="Freeform: Shape 4">
              <a:extLst>
                <a:ext uri="{FF2B5EF4-FFF2-40B4-BE49-F238E27FC236}">
                  <a16:creationId xmlns:a16="http://schemas.microsoft.com/office/drawing/2014/main" id="{231887B8-FE7E-4407-AB47-68B6A84B147E}"/>
                </a:ext>
              </a:extLst>
            </p:cNvPr>
            <p:cNvSpPr/>
            <p:nvPr/>
          </p:nvSpPr>
          <p:spPr>
            <a:xfrm>
              <a:off x="5469775" y="1679171"/>
              <a:ext cx="906087" cy="4106487"/>
            </a:xfrm>
            <a:custGeom>
              <a:avLst/>
              <a:gdLst>
                <a:gd name="connsiteX0" fmla="*/ 764770 w 906087"/>
                <a:gd name="connsiteY0" fmla="*/ 4106487 h 4106487"/>
                <a:gd name="connsiteX1" fmla="*/ 906087 w 906087"/>
                <a:gd name="connsiteY1" fmla="*/ 3499658 h 4106487"/>
                <a:gd name="connsiteX2" fmla="*/ 623454 w 906087"/>
                <a:gd name="connsiteY2" fmla="*/ 3000894 h 4106487"/>
                <a:gd name="connsiteX3" fmla="*/ 340821 w 906087"/>
                <a:gd name="connsiteY3" fmla="*/ 2527069 h 4106487"/>
                <a:gd name="connsiteX4" fmla="*/ 540327 w 906087"/>
                <a:gd name="connsiteY4" fmla="*/ 1928553 h 4106487"/>
                <a:gd name="connsiteX5" fmla="*/ 174567 w 906087"/>
                <a:gd name="connsiteY5" fmla="*/ 1463040 h 4106487"/>
                <a:gd name="connsiteX6" fmla="*/ 8312 w 906087"/>
                <a:gd name="connsiteY6" fmla="*/ 789709 h 4106487"/>
                <a:gd name="connsiteX7" fmla="*/ 0 w 906087"/>
                <a:gd name="connsiteY7" fmla="*/ 241069 h 4106487"/>
                <a:gd name="connsiteX8" fmla="*/ 349134 w 906087"/>
                <a:gd name="connsiteY8" fmla="*/ 0 h 4106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6087" h="4106487">
                  <a:moveTo>
                    <a:pt x="764770" y="4106487"/>
                  </a:moveTo>
                  <a:lnTo>
                    <a:pt x="906087" y="3499658"/>
                  </a:lnTo>
                  <a:lnTo>
                    <a:pt x="623454" y="3000894"/>
                  </a:lnTo>
                  <a:lnTo>
                    <a:pt x="340821" y="2527069"/>
                  </a:lnTo>
                  <a:lnTo>
                    <a:pt x="540327" y="1928553"/>
                  </a:lnTo>
                  <a:lnTo>
                    <a:pt x="174567" y="1463040"/>
                  </a:lnTo>
                  <a:lnTo>
                    <a:pt x="8312" y="789709"/>
                  </a:lnTo>
                  <a:lnTo>
                    <a:pt x="0" y="241069"/>
                  </a:lnTo>
                  <a:lnTo>
                    <a:pt x="349134" y="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5">
              <a:extLst>
                <a:ext uri="{FF2B5EF4-FFF2-40B4-BE49-F238E27FC236}">
                  <a16:creationId xmlns:a16="http://schemas.microsoft.com/office/drawing/2014/main" id="{6C5F0AA1-9854-4590-BE4D-2C61BC38EA26}"/>
                </a:ext>
              </a:extLst>
            </p:cNvPr>
            <p:cNvSpPr/>
            <p:nvPr/>
          </p:nvSpPr>
          <p:spPr>
            <a:xfrm rot="20528495">
              <a:off x="5862412" y="2219497"/>
              <a:ext cx="1770611" cy="2302625"/>
            </a:xfrm>
            <a:custGeom>
              <a:avLst/>
              <a:gdLst>
                <a:gd name="connsiteX0" fmla="*/ 440574 w 1770611"/>
                <a:gd name="connsiteY0" fmla="*/ 0 h 2302625"/>
                <a:gd name="connsiteX1" fmla="*/ 0 w 1770611"/>
                <a:gd name="connsiteY1" fmla="*/ 266007 h 2302625"/>
                <a:gd name="connsiteX2" fmla="*/ 41563 w 1770611"/>
                <a:gd name="connsiteY2" fmla="*/ 415636 h 2302625"/>
                <a:gd name="connsiteX3" fmla="*/ 66502 w 1770611"/>
                <a:gd name="connsiteY3" fmla="*/ 482138 h 2302625"/>
                <a:gd name="connsiteX4" fmla="*/ 482138 w 1770611"/>
                <a:gd name="connsiteY4" fmla="*/ 598516 h 2302625"/>
                <a:gd name="connsiteX5" fmla="*/ 731520 w 1770611"/>
                <a:gd name="connsiteY5" fmla="*/ 773083 h 2302625"/>
                <a:gd name="connsiteX6" fmla="*/ 773083 w 1770611"/>
                <a:gd name="connsiteY6" fmla="*/ 831272 h 2302625"/>
                <a:gd name="connsiteX7" fmla="*/ 739832 w 1770611"/>
                <a:gd name="connsiteY7" fmla="*/ 964276 h 2302625"/>
                <a:gd name="connsiteX8" fmla="*/ 448887 w 1770611"/>
                <a:gd name="connsiteY8" fmla="*/ 1271847 h 2302625"/>
                <a:gd name="connsiteX9" fmla="*/ 390698 w 1770611"/>
                <a:gd name="connsiteY9" fmla="*/ 1330036 h 2302625"/>
                <a:gd name="connsiteX10" fmla="*/ 49876 w 1770611"/>
                <a:gd name="connsiteY10" fmla="*/ 1679170 h 2302625"/>
                <a:gd name="connsiteX11" fmla="*/ 24938 w 1770611"/>
                <a:gd name="connsiteY11" fmla="*/ 1745672 h 2302625"/>
                <a:gd name="connsiteX12" fmla="*/ 0 w 1770611"/>
                <a:gd name="connsiteY12" fmla="*/ 1862050 h 2302625"/>
                <a:gd name="connsiteX13" fmla="*/ 41563 w 1770611"/>
                <a:gd name="connsiteY13" fmla="*/ 1920240 h 2302625"/>
                <a:gd name="connsiteX14" fmla="*/ 74814 w 1770611"/>
                <a:gd name="connsiteY14" fmla="*/ 1945178 h 2302625"/>
                <a:gd name="connsiteX15" fmla="*/ 174567 w 1770611"/>
                <a:gd name="connsiteY15" fmla="*/ 1986741 h 2302625"/>
                <a:gd name="connsiteX16" fmla="*/ 274320 w 1770611"/>
                <a:gd name="connsiteY16" fmla="*/ 2011680 h 2302625"/>
                <a:gd name="connsiteX17" fmla="*/ 423949 w 1770611"/>
                <a:gd name="connsiteY17" fmla="*/ 2069869 h 2302625"/>
                <a:gd name="connsiteX18" fmla="*/ 448887 w 1770611"/>
                <a:gd name="connsiteY18" fmla="*/ 2302625 h 2302625"/>
                <a:gd name="connsiteX19" fmla="*/ 640080 w 1770611"/>
                <a:gd name="connsiteY19" fmla="*/ 2202872 h 2302625"/>
                <a:gd name="connsiteX20" fmla="*/ 689956 w 1770611"/>
                <a:gd name="connsiteY20" fmla="*/ 2144683 h 2302625"/>
                <a:gd name="connsiteX21" fmla="*/ 897774 w 1770611"/>
                <a:gd name="connsiteY21" fmla="*/ 2194560 h 2302625"/>
                <a:gd name="connsiteX22" fmla="*/ 1030778 w 1770611"/>
                <a:gd name="connsiteY22" fmla="*/ 2169621 h 2302625"/>
                <a:gd name="connsiteX23" fmla="*/ 1088967 w 1770611"/>
                <a:gd name="connsiteY23" fmla="*/ 2019992 h 2302625"/>
                <a:gd name="connsiteX24" fmla="*/ 1138843 w 1770611"/>
                <a:gd name="connsiteY24" fmla="*/ 1895301 h 2302625"/>
                <a:gd name="connsiteX25" fmla="*/ 1113905 w 1770611"/>
                <a:gd name="connsiteY25" fmla="*/ 1820487 h 2302625"/>
                <a:gd name="connsiteX26" fmla="*/ 1088967 w 1770611"/>
                <a:gd name="connsiteY26" fmla="*/ 1379912 h 2302625"/>
                <a:gd name="connsiteX27" fmla="*/ 1155469 w 1770611"/>
                <a:gd name="connsiteY27" fmla="*/ 1354974 h 2302625"/>
                <a:gd name="connsiteX28" fmla="*/ 1188720 w 1770611"/>
                <a:gd name="connsiteY28" fmla="*/ 1330036 h 2302625"/>
                <a:gd name="connsiteX29" fmla="*/ 1238596 w 1770611"/>
                <a:gd name="connsiteY29" fmla="*/ 1280160 h 2302625"/>
                <a:gd name="connsiteX30" fmla="*/ 1454727 w 1770611"/>
                <a:gd name="connsiteY30" fmla="*/ 1138843 h 2302625"/>
                <a:gd name="connsiteX31" fmla="*/ 1554480 w 1770611"/>
                <a:gd name="connsiteY31" fmla="*/ 1072341 h 2302625"/>
                <a:gd name="connsiteX32" fmla="*/ 1579418 w 1770611"/>
                <a:gd name="connsiteY32" fmla="*/ 1055716 h 2302625"/>
                <a:gd name="connsiteX33" fmla="*/ 1770611 w 1770611"/>
                <a:gd name="connsiteY33" fmla="*/ 723207 h 2302625"/>
                <a:gd name="connsiteX34" fmla="*/ 1729047 w 1770611"/>
                <a:gd name="connsiteY34" fmla="*/ 581890 h 2302625"/>
                <a:gd name="connsiteX35" fmla="*/ 1720734 w 1770611"/>
                <a:gd name="connsiteY35" fmla="*/ 540327 h 2302625"/>
                <a:gd name="connsiteX36" fmla="*/ 1571105 w 1770611"/>
                <a:gd name="connsiteY36" fmla="*/ 315883 h 2302625"/>
                <a:gd name="connsiteX37" fmla="*/ 1521229 w 1770611"/>
                <a:gd name="connsiteY37" fmla="*/ 224443 h 2302625"/>
                <a:gd name="connsiteX38" fmla="*/ 1030778 w 1770611"/>
                <a:gd name="connsiteY38" fmla="*/ 33250 h 2302625"/>
                <a:gd name="connsiteX39" fmla="*/ 955963 w 1770611"/>
                <a:gd name="connsiteY39" fmla="*/ 66501 h 2302625"/>
                <a:gd name="connsiteX40" fmla="*/ 440574 w 1770611"/>
                <a:gd name="connsiteY40" fmla="*/ 0 h 2302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770611" h="2302625">
                  <a:moveTo>
                    <a:pt x="440574" y="0"/>
                  </a:moveTo>
                  <a:lnTo>
                    <a:pt x="0" y="266007"/>
                  </a:lnTo>
                  <a:lnTo>
                    <a:pt x="41563" y="415636"/>
                  </a:lnTo>
                  <a:lnTo>
                    <a:pt x="66502" y="482138"/>
                  </a:lnTo>
                  <a:lnTo>
                    <a:pt x="482138" y="598516"/>
                  </a:lnTo>
                  <a:lnTo>
                    <a:pt x="731520" y="773083"/>
                  </a:lnTo>
                  <a:lnTo>
                    <a:pt x="773083" y="831272"/>
                  </a:lnTo>
                  <a:lnTo>
                    <a:pt x="739832" y="964276"/>
                  </a:lnTo>
                  <a:lnTo>
                    <a:pt x="448887" y="1271847"/>
                  </a:lnTo>
                  <a:cubicBezTo>
                    <a:pt x="404102" y="1334545"/>
                    <a:pt x="431159" y="1330036"/>
                    <a:pt x="390698" y="1330036"/>
                  </a:cubicBezTo>
                  <a:lnTo>
                    <a:pt x="49876" y="1679170"/>
                  </a:lnTo>
                  <a:cubicBezTo>
                    <a:pt x="15386" y="1748150"/>
                    <a:pt x="-8159" y="1745672"/>
                    <a:pt x="24938" y="1745672"/>
                  </a:cubicBezTo>
                  <a:lnTo>
                    <a:pt x="0" y="1862050"/>
                  </a:lnTo>
                  <a:cubicBezTo>
                    <a:pt x="13854" y="1881447"/>
                    <a:pt x="25617" y="1902522"/>
                    <a:pt x="41563" y="1920240"/>
                  </a:cubicBezTo>
                  <a:cubicBezTo>
                    <a:pt x="50831" y="1930538"/>
                    <a:pt x="74814" y="1945178"/>
                    <a:pt x="74814" y="1945178"/>
                  </a:cubicBezTo>
                  <a:lnTo>
                    <a:pt x="174567" y="1986741"/>
                  </a:lnTo>
                  <a:cubicBezTo>
                    <a:pt x="251447" y="2015572"/>
                    <a:pt x="217394" y="2011680"/>
                    <a:pt x="274320" y="2011680"/>
                  </a:cubicBezTo>
                  <a:lnTo>
                    <a:pt x="423949" y="2069869"/>
                  </a:lnTo>
                  <a:lnTo>
                    <a:pt x="448887" y="2302625"/>
                  </a:lnTo>
                  <a:lnTo>
                    <a:pt x="640080" y="2202872"/>
                  </a:lnTo>
                  <a:lnTo>
                    <a:pt x="689956" y="2144683"/>
                  </a:lnTo>
                  <a:lnTo>
                    <a:pt x="897774" y="2194560"/>
                  </a:lnTo>
                  <a:lnTo>
                    <a:pt x="1030778" y="2169621"/>
                  </a:lnTo>
                  <a:cubicBezTo>
                    <a:pt x="1081958" y="2024610"/>
                    <a:pt x="1045332" y="2063627"/>
                    <a:pt x="1088967" y="2019992"/>
                  </a:cubicBezTo>
                  <a:lnTo>
                    <a:pt x="1138843" y="1895301"/>
                  </a:lnTo>
                  <a:lnTo>
                    <a:pt x="1113905" y="1820487"/>
                  </a:lnTo>
                  <a:lnTo>
                    <a:pt x="1088967" y="1379912"/>
                  </a:lnTo>
                  <a:cubicBezTo>
                    <a:pt x="1111134" y="1371599"/>
                    <a:pt x="1134294" y="1365562"/>
                    <a:pt x="1155469" y="1354974"/>
                  </a:cubicBezTo>
                  <a:cubicBezTo>
                    <a:pt x="1167861" y="1348778"/>
                    <a:pt x="1178365" y="1339241"/>
                    <a:pt x="1188720" y="1330036"/>
                  </a:cubicBezTo>
                  <a:cubicBezTo>
                    <a:pt x="1206293" y="1314416"/>
                    <a:pt x="1221970" y="1296784"/>
                    <a:pt x="1238596" y="1280160"/>
                  </a:cubicBezTo>
                  <a:lnTo>
                    <a:pt x="1454727" y="1138843"/>
                  </a:lnTo>
                  <a:lnTo>
                    <a:pt x="1554480" y="1072341"/>
                  </a:lnTo>
                  <a:lnTo>
                    <a:pt x="1579418" y="1055716"/>
                  </a:lnTo>
                  <a:lnTo>
                    <a:pt x="1770611" y="723207"/>
                  </a:lnTo>
                  <a:cubicBezTo>
                    <a:pt x="1754369" y="544553"/>
                    <a:pt x="1783270" y="701180"/>
                    <a:pt x="1729047" y="581890"/>
                  </a:cubicBezTo>
                  <a:cubicBezTo>
                    <a:pt x="1723200" y="569028"/>
                    <a:pt x="1720734" y="540327"/>
                    <a:pt x="1720734" y="540327"/>
                  </a:cubicBezTo>
                  <a:lnTo>
                    <a:pt x="1571105" y="315883"/>
                  </a:lnTo>
                  <a:cubicBezTo>
                    <a:pt x="1518155" y="236458"/>
                    <a:pt x="1521229" y="271041"/>
                    <a:pt x="1521229" y="224443"/>
                  </a:cubicBezTo>
                  <a:lnTo>
                    <a:pt x="1030778" y="33250"/>
                  </a:lnTo>
                  <a:cubicBezTo>
                    <a:pt x="960953" y="76891"/>
                    <a:pt x="982760" y="93298"/>
                    <a:pt x="955963" y="66501"/>
                  </a:cubicBezTo>
                  <a:lnTo>
                    <a:pt x="440574" y="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8CCFBDA4-0B0A-40CF-AC44-BE3CB6F7078D}"/>
                </a:ext>
              </a:extLst>
            </p:cNvPr>
            <p:cNvSpPr/>
            <p:nvPr/>
          </p:nvSpPr>
          <p:spPr>
            <a:xfrm>
              <a:off x="3823855" y="2144684"/>
              <a:ext cx="2069869" cy="3483033"/>
            </a:xfrm>
            <a:custGeom>
              <a:avLst/>
              <a:gdLst>
                <a:gd name="connsiteX0" fmla="*/ 1670858 w 2069869"/>
                <a:gd name="connsiteY0" fmla="*/ 2926080 h 3483033"/>
                <a:gd name="connsiteX1" fmla="*/ 1670858 w 2069869"/>
                <a:gd name="connsiteY1" fmla="*/ 2926080 h 3483033"/>
                <a:gd name="connsiteX2" fmla="*/ 1587730 w 2069869"/>
                <a:gd name="connsiteY2" fmla="*/ 3483033 h 3483033"/>
                <a:gd name="connsiteX3" fmla="*/ 1853738 w 2069869"/>
                <a:gd name="connsiteY3" fmla="*/ 3483033 h 3483033"/>
                <a:gd name="connsiteX4" fmla="*/ 2069869 w 2069869"/>
                <a:gd name="connsiteY4" fmla="*/ 3241964 h 3483033"/>
                <a:gd name="connsiteX5" fmla="*/ 2069869 w 2069869"/>
                <a:gd name="connsiteY5" fmla="*/ 3167149 h 3483033"/>
                <a:gd name="connsiteX6" fmla="*/ 2053243 w 2069869"/>
                <a:gd name="connsiteY6" fmla="*/ 2784764 h 3483033"/>
                <a:gd name="connsiteX7" fmla="*/ 2028305 w 2069869"/>
                <a:gd name="connsiteY7" fmla="*/ 2701636 h 3483033"/>
                <a:gd name="connsiteX8" fmla="*/ 1762298 w 2069869"/>
                <a:gd name="connsiteY8" fmla="*/ 2535382 h 3483033"/>
                <a:gd name="connsiteX9" fmla="*/ 1404850 w 2069869"/>
                <a:gd name="connsiteY9" fmla="*/ 1753985 h 3483033"/>
                <a:gd name="connsiteX10" fmla="*/ 1404850 w 2069869"/>
                <a:gd name="connsiteY10" fmla="*/ 1670858 h 3483033"/>
                <a:gd name="connsiteX11" fmla="*/ 1172094 w 2069869"/>
                <a:gd name="connsiteY11" fmla="*/ 1371600 h 3483033"/>
                <a:gd name="connsiteX12" fmla="*/ 789709 w 2069869"/>
                <a:gd name="connsiteY12" fmla="*/ 972589 h 3483033"/>
                <a:gd name="connsiteX13" fmla="*/ 1321723 w 2069869"/>
                <a:gd name="connsiteY13" fmla="*/ 382385 h 3483033"/>
                <a:gd name="connsiteX14" fmla="*/ 1288472 w 2069869"/>
                <a:gd name="connsiteY14" fmla="*/ 174567 h 3483033"/>
                <a:gd name="connsiteX15" fmla="*/ 939338 w 2069869"/>
                <a:gd name="connsiteY15" fmla="*/ 0 h 3483033"/>
                <a:gd name="connsiteX16" fmla="*/ 814647 w 2069869"/>
                <a:gd name="connsiteY16" fmla="*/ 33251 h 3483033"/>
                <a:gd name="connsiteX17" fmla="*/ 315883 w 2069869"/>
                <a:gd name="connsiteY17" fmla="*/ 232756 h 3483033"/>
                <a:gd name="connsiteX18" fmla="*/ 149629 w 2069869"/>
                <a:gd name="connsiteY18" fmla="*/ 340822 h 3483033"/>
                <a:gd name="connsiteX19" fmla="*/ 133003 w 2069869"/>
                <a:gd name="connsiteY19" fmla="*/ 365760 h 3483033"/>
                <a:gd name="connsiteX20" fmla="*/ 124690 w 2069869"/>
                <a:gd name="connsiteY20" fmla="*/ 390698 h 3483033"/>
                <a:gd name="connsiteX21" fmla="*/ 16625 w 2069869"/>
                <a:gd name="connsiteY21" fmla="*/ 1122218 h 3483033"/>
                <a:gd name="connsiteX22" fmla="*/ 0 w 2069869"/>
                <a:gd name="connsiteY22" fmla="*/ 1205345 h 3483033"/>
                <a:gd name="connsiteX23" fmla="*/ 16625 w 2069869"/>
                <a:gd name="connsiteY23" fmla="*/ 1221971 h 3483033"/>
                <a:gd name="connsiteX24" fmla="*/ 66501 w 2069869"/>
                <a:gd name="connsiteY24" fmla="*/ 1246909 h 3483033"/>
                <a:gd name="connsiteX25" fmla="*/ 83127 w 2069869"/>
                <a:gd name="connsiteY25" fmla="*/ 1255222 h 3483033"/>
                <a:gd name="connsiteX26" fmla="*/ 465512 w 2069869"/>
                <a:gd name="connsiteY26" fmla="*/ 1828800 h 3483033"/>
                <a:gd name="connsiteX27" fmla="*/ 482138 w 2069869"/>
                <a:gd name="connsiteY27" fmla="*/ 1953491 h 3483033"/>
                <a:gd name="connsiteX28" fmla="*/ 523701 w 2069869"/>
                <a:gd name="connsiteY28" fmla="*/ 1995055 h 3483033"/>
                <a:gd name="connsiteX29" fmla="*/ 556952 w 2069869"/>
                <a:gd name="connsiteY29" fmla="*/ 2011680 h 3483033"/>
                <a:gd name="connsiteX30" fmla="*/ 1047403 w 2069869"/>
                <a:gd name="connsiteY30" fmla="*/ 2543695 h 3483033"/>
                <a:gd name="connsiteX31" fmla="*/ 1113905 w 2069869"/>
                <a:gd name="connsiteY31" fmla="*/ 2518756 h 3483033"/>
                <a:gd name="connsiteX32" fmla="*/ 1413163 w 2069869"/>
                <a:gd name="connsiteY32" fmla="*/ 2560320 h 3483033"/>
                <a:gd name="connsiteX33" fmla="*/ 1479665 w 2069869"/>
                <a:gd name="connsiteY33" fmla="*/ 2593571 h 3483033"/>
                <a:gd name="connsiteX34" fmla="*/ 1504603 w 2069869"/>
                <a:gd name="connsiteY34" fmla="*/ 2585258 h 3483033"/>
                <a:gd name="connsiteX35" fmla="*/ 1679170 w 2069869"/>
                <a:gd name="connsiteY35" fmla="*/ 2834640 h 3483033"/>
                <a:gd name="connsiteX36" fmla="*/ 1670858 w 2069869"/>
                <a:gd name="connsiteY36" fmla="*/ 2926080 h 3483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069869" h="3483033">
                  <a:moveTo>
                    <a:pt x="1670858" y="2926080"/>
                  </a:moveTo>
                  <a:lnTo>
                    <a:pt x="1670858" y="2926080"/>
                  </a:lnTo>
                  <a:lnTo>
                    <a:pt x="1587730" y="3483033"/>
                  </a:lnTo>
                  <a:lnTo>
                    <a:pt x="1853738" y="3483033"/>
                  </a:lnTo>
                  <a:lnTo>
                    <a:pt x="2069869" y="3241964"/>
                  </a:lnTo>
                  <a:lnTo>
                    <a:pt x="2069869" y="3167149"/>
                  </a:lnTo>
                  <a:lnTo>
                    <a:pt x="2053243" y="2784764"/>
                  </a:lnTo>
                  <a:cubicBezTo>
                    <a:pt x="2035768" y="2706124"/>
                    <a:pt x="2054682" y="2728013"/>
                    <a:pt x="2028305" y="2701636"/>
                  </a:cubicBezTo>
                  <a:lnTo>
                    <a:pt x="1762298" y="2535382"/>
                  </a:lnTo>
                  <a:lnTo>
                    <a:pt x="1404850" y="1753985"/>
                  </a:lnTo>
                  <a:lnTo>
                    <a:pt x="1404850" y="1670858"/>
                  </a:lnTo>
                  <a:lnTo>
                    <a:pt x="1172094" y="1371600"/>
                  </a:lnTo>
                  <a:lnTo>
                    <a:pt x="789709" y="972589"/>
                  </a:lnTo>
                  <a:lnTo>
                    <a:pt x="1321723" y="382385"/>
                  </a:lnTo>
                  <a:lnTo>
                    <a:pt x="1288472" y="174567"/>
                  </a:lnTo>
                  <a:lnTo>
                    <a:pt x="939338" y="0"/>
                  </a:lnTo>
                  <a:cubicBezTo>
                    <a:pt x="825235" y="26331"/>
                    <a:pt x="864337" y="8404"/>
                    <a:pt x="814647" y="33251"/>
                  </a:cubicBezTo>
                  <a:lnTo>
                    <a:pt x="315883" y="232756"/>
                  </a:lnTo>
                  <a:cubicBezTo>
                    <a:pt x="242966" y="266411"/>
                    <a:pt x="194349" y="273744"/>
                    <a:pt x="149629" y="340822"/>
                  </a:cubicBezTo>
                  <a:cubicBezTo>
                    <a:pt x="144087" y="349135"/>
                    <a:pt x="137471" y="356824"/>
                    <a:pt x="133003" y="365760"/>
                  </a:cubicBezTo>
                  <a:cubicBezTo>
                    <a:pt x="129084" y="373597"/>
                    <a:pt x="124690" y="390698"/>
                    <a:pt x="124690" y="390698"/>
                  </a:cubicBezTo>
                  <a:lnTo>
                    <a:pt x="16625" y="1122218"/>
                  </a:lnTo>
                  <a:cubicBezTo>
                    <a:pt x="11083" y="1149927"/>
                    <a:pt x="0" y="1177087"/>
                    <a:pt x="0" y="1205345"/>
                  </a:cubicBezTo>
                  <a:cubicBezTo>
                    <a:pt x="0" y="1213182"/>
                    <a:pt x="9979" y="1217817"/>
                    <a:pt x="16625" y="1221971"/>
                  </a:cubicBezTo>
                  <a:cubicBezTo>
                    <a:pt x="32387" y="1231823"/>
                    <a:pt x="49876" y="1238596"/>
                    <a:pt x="66501" y="1246909"/>
                  </a:cubicBezTo>
                  <a:lnTo>
                    <a:pt x="83127" y="1255222"/>
                  </a:lnTo>
                  <a:lnTo>
                    <a:pt x="465512" y="1828800"/>
                  </a:lnTo>
                  <a:cubicBezTo>
                    <a:pt x="471054" y="1870364"/>
                    <a:pt x="468286" y="1913914"/>
                    <a:pt x="482138" y="1953491"/>
                  </a:cubicBezTo>
                  <a:cubicBezTo>
                    <a:pt x="488611" y="1971984"/>
                    <a:pt x="508235" y="1983026"/>
                    <a:pt x="523701" y="1995055"/>
                  </a:cubicBezTo>
                  <a:cubicBezTo>
                    <a:pt x="533483" y="2002663"/>
                    <a:pt x="556952" y="2011680"/>
                    <a:pt x="556952" y="2011680"/>
                  </a:cubicBezTo>
                  <a:lnTo>
                    <a:pt x="1047403" y="2543695"/>
                  </a:lnTo>
                  <a:lnTo>
                    <a:pt x="1113905" y="2518756"/>
                  </a:lnTo>
                  <a:lnTo>
                    <a:pt x="1413163" y="2560320"/>
                  </a:lnTo>
                  <a:cubicBezTo>
                    <a:pt x="1435330" y="2571404"/>
                    <a:pt x="1455754" y="2587050"/>
                    <a:pt x="1479665" y="2593571"/>
                  </a:cubicBezTo>
                  <a:cubicBezTo>
                    <a:pt x="1488119" y="2595877"/>
                    <a:pt x="1504603" y="2585258"/>
                    <a:pt x="1504603" y="2585258"/>
                  </a:cubicBezTo>
                  <a:lnTo>
                    <a:pt x="1679170" y="2834640"/>
                  </a:lnTo>
                  <a:lnTo>
                    <a:pt x="1670858" y="292608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DCA185B-4A21-4B63-84E5-61DF54892FBC}"/>
                </a:ext>
              </a:extLst>
            </p:cNvPr>
            <p:cNvSpPr/>
            <p:nvPr/>
          </p:nvSpPr>
          <p:spPr>
            <a:xfrm>
              <a:off x="5788429" y="5768924"/>
              <a:ext cx="615142" cy="615142"/>
            </a:xfrm>
            <a:prstGeom prst="ellipse">
              <a:avLst/>
            </a:prstGeom>
            <a:noFill/>
            <a:ln>
              <a:solidFill>
                <a:srgbClr val="92D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start</a:t>
              </a:r>
            </a:p>
          </p:txBody>
        </p:sp>
        <p:sp>
          <p:nvSpPr>
            <p:cNvPr id="9" name="Oval 8">
              <a:extLst>
                <a:ext uri="{FF2B5EF4-FFF2-40B4-BE49-F238E27FC236}">
                  <a16:creationId xmlns:a16="http://schemas.microsoft.com/office/drawing/2014/main" id="{4AB818AC-A7D8-440C-9FC8-2E92C590043E}"/>
                </a:ext>
              </a:extLst>
            </p:cNvPr>
            <p:cNvSpPr/>
            <p:nvPr/>
          </p:nvSpPr>
          <p:spPr>
            <a:xfrm>
              <a:off x="5788429" y="1243141"/>
              <a:ext cx="615142" cy="615142"/>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goal</a:t>
              </a:r>
            </a:p>
          </p:txBody>
        </p:sp>
        <p:sp>
          <p:nvSpPr>
            <p:cNvPr id="10" name="Oval 9">
              <a:extLst>
                <a:ext uri="{FF2B5EF4-FFF2-40B4-BE49-F238E27FC236}">
                  <a16:creationId xmlns:a16="http://schemas.microsoft.com/office/drawing/2014/main" id="{EB10CA09-29D9-4833-8695-DF2336C53EB4}"/>
                </a:ext>
              </a:extLst>
            </p:cNvPr>
            <p:cNvSpPr/>
            <p:nvPr/>
          </p:nvSpPr>
          <p:spPr>
            <a:xfrm>
              <a:off x="6298278" y="509980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2FBA1EC-DA8A-47A5-AC42-2A3FC53B9E9C}"/>
                </a:ext>
              </a:extLst>
            </p:cNvPr>
            <p:cNvSpPr/>
            <p:nvPr/>
          </p:nvSpPr>
          <p:spPr>
            <a:xfrm>
              <a:off x="6012873" y="459231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7F4E571C-C774-4A82-838B-46E984DE4640}"/>
                </a:ext>
              </a:extLst>
            </p:cNvPr>
            <p:cNvSpPr/>
            <p:nvPr/>
          </p:nvSpPr>
          <p:spPr>
            <a:xfrm>
              <a:off x="5727470" y="4113358"/>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D23FA99-4888-4051-82D8-EF3F9A4F76D2}"/>
                </a:ext>
              </a:extLst>
            </p:cNvPr>
            <p:cNvSpPr/>
            <p:nvPr/>
          </p:nvSpPr>
          <p:spPr>
            <a:xfrm>
              <a:off x="5929746" y="3536483"/>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71D861D2-5667-4550-8E48-193B50E1A35F}"/>
                </a:ext>
              </a:extLst>
            </p:cNvPr>
            <p:cNvSpPr/>
            <p:nvPr/>
          </p:nvSpPr>
          <p:spPr>
            <a:xfrm>
              <a:off x="5552000" y="305764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F0BA5C44-159F-473E-8926-E1A7A5EF357F}"/>
                </a:ext>
              </a:extLst>
            </p:cNvPr>
            <p:cNvSpPr/>
            <p:nvPr/>
          </p:nvSpPr>
          <p:spPr>
            <a:xfrm>
              <a:off x="5385746" y="2397826"/>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074703BB-2748-4172-9712-A3EFC23BAEDD}"/>
                </a:ext>
              </a:extLst>
            </p:cNvPr>
            <p:cNvSpPr/>
            <p:nvPr/>
          </p:nvSpPr>
          <p:spPr>
            <a:xfrm>
              <a:off x="5385746" y="1835882"/>
              <a:ext cx="166254" cy="1662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Oval 16">
            <a:extLst>
              <a:ext uri="{FF2B5EF4-FFF2-40B4-BE49-F238E27FC236}">
                <a16:creationId xmlns:a16="http://schemas.microsoft.com/office/drawing/2014/main" id="{DC6B398D-5C9B-49DC-B734-B69A33A29A52}"/>
              </a:ext>
            </a:extLst>
          </p:cNvPr>
          <p:cNvSpPr/>
          <p:nvPr/>
        </p:nvSpPr>
        <p:spPr>
          <a:xfrm>
            <a:off x="8589819" y="3885412"/>
            <a:ext cx="1163782" cy="1163782"/>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1309F78E-05DA-475B-80B0-E93F204B7EE2}"/>
              </a:ext>
            </a:extLst>
          </p:cNvPr>
          <p:cNvSpPr/>
          <p:nvPr/>
        </p:nvSpPr>
        <p:spPr>
          <a:xfrm>
            <a:off x="8793963" y="3128356"/>
            <a:ext cx="589238" cy="589238"/>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1B7CF3DB-3110-4017-BAA2-884E22EF1CB5}"/>
              </a:ext>
            </a:extLst>
          </p:cNvPr>
          <p:cNvSpPr/>
          <p:nvPr/>
        </p:nvSpPr>
        <p:spPr>
          <a:xfrm>
            <a:off x="7966364" y="1697249"/>
            <a:ext cx="1163782" cy="1163782"/>
          </a:xfrm>
          <a:prstGeom prst="ellipse">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BDA8B91A-1AB8-4DE6-BCB0-4462E2EE013F}"/>
              </a:ext>
            </a:extLst>
          </p:cNvPr>
          <p:cNvSpPr/>
          <p:nvPr/>
        </p:nvSpPr>
        <p:spPr>
          <a:xfrm>
            <a:off x="9445265" y="4366526"/>
            <a:ext cx="91440" cy="914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6EFFC0D1-61BF-477F-A2A5-A5BD9AAE2F8B}"/>
              </a:ext>
            </a:extLst>
          </p:cNvPr>
          <p:cNvSpPr/>
          <p:nvPr/>
        </p:nvSpPr>
        <p:spPr>
          <a:xfrm>
            <a:off x="8702523" y="4147293"/>
            <a:ext cx="91440" cy="914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6ED3E6D9-19B8-4A32-9E30-1DF755B8B746}"/>
              </a:ext>
            </a:extLst>
          </p:cNvPr>
          <p:cNvSpPr/>
          <p:nvPr/>
        </p:nvSpPr>
        <p:spPr>
          <a:xfrm>
            <a:off x="8947035" y="4548252"/>
            <a:ext cx="91440" cy="914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EFC28FA2-349D-4A1F-98AA-344DDBEF7E9A}"/>
              </a:ext>
            </a:extLst>
          </p:cNvPr>
          <p:cNvSpPr/>
          <p:nvPr/>
        </p:nvSpPr>
        <p:spPr>
          <a:xfrm>
            <a:off x="9042862" y="3199391"/>
            <a:ext cx="91440" cy="914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B6FF6E0D-82E7-46DF-AF72-532024F4868F}"/>
              </a:ext>
            </a:extLst>
          </p:cNvPr>
          <p:cNvSpPr/>
          <p:nvPr/>
        </p:nvSpPr>
        <p:spPr>
          <a:xfrm>
            <a:off x="8871065" y="3387851"/>
            <a:ext cx="91440" cy="914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8E60F5D6-644D-424E-895B-F7CF4C21AC4B}"/>
              </a:ext>
            </a:extLst>
          </p:cNvPr>
          <p:cNvSpPr/>
          <p:nvPr/>
        </p:nvSpPr>
        <p:spPr>
          <a:xfrm>
            <a:off x="9140295" y="3484413"/>
            <a:ext cx="91440" cy="914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8B5384BC-352F-4DD7-BDE5-4A633F980837}"/>
              </a:ext>
            </a:extLst>
          </p:cNvPr>
          <p:cNvSpPr txBox="1"/>
          <p:nvPr/>
        </p:nvSpPr>
        <p:spPr>
          <a:xfrm>
            <a:off x="9557486" y="1070610"/>
            <a:ext cx="2799182" cy="954107"/>
          </a:xfrm>
          <a:prstGeom prst="rect">
            <a:avLst/>
          </a:prstGeom>
          <a:noFill/>
        </p:spPr>
        <p:txBody>
          <a:bodyPr wrap="square" rtlCol="0">
            <a:spAutoFit/>
          </a:bodyPr>
          <a:lstStyle/>
          <a:p>
            <a:r>
              <a:rPr lang="en-US" sz="1400" dirty="0"/>
              <a:t>Time slice selected to enforce interaction (can be swapped out with a </a:t>
            </a:r>
            <a:r>
              <a:rPr lang="en-US" sz="1400" i="1" dirty="0"/>
              <a:t>connected </a:t>
            </a:r>
            <a:r>
              <a:rPr lang="en-US" sz="1400" dirty="0"/>
              <a:t>graph constraint as opposed to complete</a:t>
            </a:r>
            <a:endParaRPr lang="en-US" sz="1400" i="1" dirty="0"/>
          </a:p>
        </p:txBody>
      </p:sp>
      <p:cxnSp>
        <p:nvCxnSpPr>
          <p:cNvPr id="27" name="Straight Arrow Connector 26">
            <a:extLst>
              <a:ext uri="{FF2B5EF4-FFF2-40B4-BE49-F238E27FC236}">
                <a16:creationId xmlns:a16="http://schemas.microsoft.com/office/drawing/2014/main" id="{7A3327D6-3ADD-4202-A811-44336284FAB2}"/>
              </a:ext>
            </a:extLst>
          </p:cNvPr>
          <p:cNvCxnSpPr>
            <a:cxnSpLocks/>
            <a:stCxn id="26" idx="2"/>
          </p:cNvCxnSpPr>
          <p:nvPr/>
        </p:nvCxnSpPr>
        <p:spPr>
          <a:xfrm flipH="1">
            <a:off x="9445265" y="2024717"/>
            <a:ext cx="1511812" cy="113898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E4534ED5-452B-4000-91A2-6E344DFED02B}"/>
              </a:ext>
            </a:extLst>
          </p:cNvPr>
          <p:cNvSpPr/>
          <p:nvPr/>
        </p:nvSpPr>
        <p:spPr>
          <a:xfrm>
            <a:off x="8216128" y="2594211"/>
            <a:ext cx="91440" cy="914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2ED1DA86-B96C-4A72-B242-E2AF9706FA65}"/>
              </a:ext>
            </a:extLst>
          </p:cNvPr>
          <p:cNvSpPr/>
          <p:nvPr/>
        </p:nvSpPr>
        <p:spPr>
          <a:xfrm>
            <a:off x="8250765" y="1937581"/>
            <a:ext cx="91440" cy="914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9E778E1C-2B70-47AD-B1CD-5B589CC59DF5}"/>
              </a:ext>
            </a:extLst>
          </p:cNvPr>
          <p:cNvSpPr/>
          <p:nvPr/>
        </p:nvSpPr>
        <p:spPr>
          <a:xfrm>
            <a:off x="8858943" y="2108328"/>
            <a:ext cx="91440" cy="914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683EA91F-4F35-4529-B6E1-17A32A2A316B}"/>
              </a:ext>
            </a:extLst>
          </p:cNvPr>
          <p:cNvSpPr/>
          <p:nvPr/>
        </p:nvSpPr>
        <p:spPr>
          <a:xfrm>
            <a:off x="8997142" y="3761264"/>
            <a:ext cx="91440" cy="914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45">
            <a:extLst>
              <a:ext uri="{FF2B5EF4-FFF2-40B4-BE49-F238E27FC236}">
                <a16:creationId xmlns:a16="http://schemas.microsoft.com/office/drawing/2014/main" id="{75112D7D-DF82-4AA8-905D-A4A350DEC24E}"/>
              </a:ext>
            </a:extLst>
          </p:cNvPr>
          <p:cNvSpPr/>
          <p:nvPr/>
        </p:nvSpPr>
        <p:spPr>
          <a:xfrm>
            <a:off x="8412932" y="2893192"/>
            <a:ext cx="91440" cy="914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46">
            <a:extLst>
              <a:ext uri="{FF2B5EF4-FFF2-40B4-BE49-F238E27FC236}">
                <a16:creationId xmlns:a16="http://schemas.microsoft.com/office/drawing/2014/main" id="{0AFF541C-E242-4D22-9A10-6AA89A0C6C45}"/>
              </a:ext>
            </a:extLst>
          </p:cNvPr>
          <p:cNvSpPr/>
          <p:nvPr/>
        </p:nvSpPr>
        <p:spPr>
          <a:xfrm>
            <a:off x="8665116" y="3787412"/>
            <a:ext cx="91440" cy="914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47">
            <a:extLst>
              <a:ext uri="{FF2B5EF4-FFF2-40B4-BE49-F238E27FC236}">
                <a16:creationId xmlns:a16="http://schemas.microsoft.com/office/drawing/2014/main" id="{6139ADAC-2939-483B-92AC-1BFBB0D6D678}"/>
              </a:ext>
            </a:extLst>
          </p:cNvPr>
          <p:cNvSpPr/>
          <p:nvPr/>
        </p:nvSpPr>
        <p:spPr>
          <a:xfrm>
            <a:off x="8202343" y="2910798"/>
            <a:ext cx="91440" cy="9144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Freeform: Shape 48">
            <a:extLst>
              <a:ext uri="{FF2B5EF4-FFF2-40B4-BE49-F238E27FC236}">
                <a16:creationId xmlns:a16="http://schemas.microsoft.com/office/drawing/2014/main" id="{D7340DF3-60C4-41B2-A5A4-5A3F2E1A88EC}"/>
              </a:ext>
            </a:extLst>
          </p:cNvPr>
          <p:cNvSpPr/>
          <p:nvPr/>
        </p:nvSpPr>
        <p:spPr>
          <a:xfrm>
            <a:off x="8261350" y="1606550"/>
            <a:ext cx="920750" cy="3956050"/>
          </a:xfrm>
          <a:custGeom>
            <a:avLst/>
            <a:gdLst>
              <a:gd name="connsiteX0" fmla="*/ 876300 w 920750"/>
              <a:gd name="connsiteY0" fmla="*/ 3956050 h 3956050"/>
              <a:gd name="connsiteX1" fmla="*/ 736600 w 920750"/>
              <a:gd name="connsiteY1" fmla="*/ 2990850 h 3956050"/>
              <a:gd name="connsiteX2" fmla="*/ 787400 w 920750"/>
              <a:gd name="connsiteY2" fmla="*/ 2209800 h 3956050"/>
              <a:gd name="connsiteX3" fmla="*/ 920750 w 920750"/>
              <a:gd name="connsiteY3" fmla="*/ 1936750 h 3956050"/>
              <a:gd name="connsiteX4" fmla="*/ 0 w 920750"/>
              <a:gd name="connsiteY4" fmla="*/ 1041400 h 3956050"/>
              <a:gd name="connsiteX5" fmla="*/ 736600 w 920750"/>
              <a:gd name="connsiteY5" fmla="*/ 0 h 395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0750" h="3956050">
                <a:moveTo>
                  <a:pt x="876300" y="3956050"/>
                </a:moveTo>
                <a:lnTo>
                  <a:pt x="736600" y="2990850"/>
                </a:lnTo>
                <a:lnTo>
                  <a:pt x="787400" y="2209800"/>
                </a:lnTo>
                <a:lnTo>
                  <a:pt x="920750" y="1936750"/>
                </a:lnTo>
                <a:lnTo>
                  <a:pt x="0" y="1041400"/>
                </a:lnTo>
                <a:lnTo>
                  <a:pt x="736600" y="0"/>
                </a:lnTo>
              </a:path>
            </a:pathLst>
          </a:cu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A348853E-ECA9-40D3-AC3F-4183F58EC926}"/>
              </a:ext>
            </a:extLst>
          </p:cNvPr>
          <p:cNvSpPr/>
          <p:nvPr/>
        </p:nvSpPr>
        <p:spPr>
          <a:xfrm>
            <a:off x="8255000" y="1644650"/>
            <a:ext cx="1238250" cy="3911600"/>
          </a:xfrm>
          <a:custGeom>
            <a:avLst/>
            <a:gdLst>
              <a:gd name="connsiteX0" fmla="*/ 927100 w 1238250"/>
              <a:gd name="connsiteY0" fmla="*/ 3911600 h 3911600"/>
              <a:gd name="connsiteX1" fmla="*/ 1238250 w 1238250"/>
              <a:gd name="connsiteY1" fmla="*/ 2774950 h 3911600"/>
              <a:gd name="connsiteX2" fmla="*/ 463550 w 1238250"/>
              <a:gd name="connsiteY2" fmla="*/ 2190750 h 3911600"/>
              <a:gd name="connsiteX3" fmla="*/ 838200 w 1238250"/>
              <a:gd name="connsiteY3" fmla="*/ 1593850 h 3911600"/>
              <a:gd name="connsiteX4" fmla="*/ 0 w 1238250"/>
              <a:gd name="connsiteY4" fmla="*/ 1308100 h 3911600"/>
              <a:gd name="connsiteX5" fmla="*/ 654050 w 1238250"/>
              <a:gd name="connsiteY5" fmla="*/ 501650 h 3911600"/>
              <a:gd name="connsiteX6" fmla="*/ 831850 w 1238250"/>
              <a:gd name="connsiteY6" fmla="*/ 0 h 391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38250" h="3911600">
                <a:moveTo>
                  <a:pt x="927100" y="3911600"/>
                </a:moveTo>
                <a:lnTo>
                  <a:pt x="1238250" y="2774950"/>
                </a:lnTo>
                <a:lnTo>
                  <a:pt x="463550" y="2190750"/>
                </a:lnTo>
                <a:lnTo>
                  <a:pt x="838200" y="1593850"/>
                </a:lnTo>
                <a:lnTo>
                  <a:pt x="0" y="1308100"/>
                </a:lnTo>
                <a:lnTo>
                  <a:pt x="654050" y="501650"/>
                </a:lnTo>
                <a:lnTo>
                  <a:pt x="831850" y="0"/>
                </a:ln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a:extLst>
              <a:ext uri="{FF2B5EF4-FFF2-40B4-BE49-F238E27FC236}">
                <a16:creationId xmlns:a16="http://schemas.microsoft.com/office/drawing/2014/main" id="{2AF743C3-4625-47CE-B4B8-F20B14DF7ABA}"/>
              </a:ext>
            </a:extLst>
          </p:cNvPr>
          <p:cNvSpPr/>
          <p:nvPr/>
        </p:nvSpPr>
        <p:spPr>
          <a:xfrm>
            <a:off x="9311502" y="5064524"/>
            <a:ext cx="91440" cy="9144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Freeform: Shape 51">
            <a:extLst>
              <a:ext uri="{FF2B5EF4-FFF2-40B4-BE49-F238E27FC236}">
                <a16:creationId xmlns:a16="http://schemas.microsoft.com/office/drawing/2014/main" id="{E8FACDA6-DCC6-4C54-AA5C-5D111F298ACF}"/>
              </a:ext>
            </a:extLst>
          </p:cNvPr>
          <p:cNvSpPr/>
          <p:nvPr/>
        </p:nvSpPr>
        <p:spPr>
          <a:xfrm>
            <a:off x="8293100" y="1562100"/>
            <a:ext cx="1060450" cy="4000500"/>
          </a:xfrm>
          <a:custGeom>
            <a:avLst/>
            <a:gdLst>
              <a:gd name="connsiteX0" fmla="*/ 933450 w 1060450"/>
              <a:gd name="connsiteY0" fmla="*/ 4000500 h 4000500"/>
              <a:gd name="connsiteX1" fmla="*/ 1060450 w 1060450"/>
              <a:gd name="connsiteY1" fmla="*/ 3562350 h 4000500"/>
              <a:gd name="connsiteX2" fmla="*/ 450850 w 1060450"/>
              <a:gd name="connsiteY2" fmla="*/ 2628900 h 4000500"/>
              <a:gd name="connsiteX3" fmla="*/ 622300 w 1060450"/>
              <a:gd name="connsiteY3" fmla="*/ 1873250 h 4000500"/>
              <a:gd name="connsiteX4" fmla="*/ 171450 w 1060450"/>
              <a:gd name="connsiteY4" fmla="*/ 1377950 h 4000500"/>
              <a:gd name="connsiteX5" fmla="*/ 0 w 1060450"/>
              <a:gd name="connsiteY5" fmla="*/ 419100 h 4000500"/>
              <a:gd name="connsiteX6" fmla="*/ 641350 w 1060450"/>
              <a:gd name="connsiteY6" fmla="*/ 0 h 4000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0450" h="4000500">
                <a:moveTo>
                  <a:pt x="933450" y="4000500"/>
                </a:moveTo>
                <a:lnTo>
                  <a:pt x="1060450" y="3562350"/>
                </a:lnTo>
                <a:lnTo>
                  <a:pt x="450850" y="2628900"/>
                </a:lnTo>
                <a:lnTo>
                  <a:pt x="622300" y="1873250"/>
                </a:lnTo>
                <a:lnTo>
                  <a:pt x="171450" y="1377950"/>
                </a:lnTo>
                <a:lnTo>
                  <a:pt x="0" y="419100"/>
                </a:lnTo>
                <a:lnTo>
                  <a:pt x="641350" y="0"/>
                </a:lnTo>
              </a:path>
            </a:pathLst>
          </a:cu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61737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BA9AA-41CF-4C38-9C4B-EA377FB58119}"/>
              </a:ext>
            </a:extLst>
          </p:cNvPr>
          <p:cNvSpPr>
            <a:spLocks noGrp="1"/>
          </p:cNvSpPr>
          <p:nvPr>
            <p:ph type="title"/>
          </p:nvPr>
        </p:nvSpPr>
        <p:spPr/>
        <p:txBody>
          <a:bodyPr/>
          <a:lstStyle/>
          <a:p>
            <a:r>
              <a:rPr lang="en-US" dirty="0"/>
              <a:t>Result</a:t>
            </a:r>
          </a:p>
        </p:txBody>
      </p:sp>
      <p:sp>
        <p:nvSpPr>
          <p:cNvPr id="3" name="Content Placeholder 2">
            <a:extLst>
              <a:ext uri="{FF2B5EF4-FFF2-40B4-BE49-F238E27FC236}">
                <a16:creationId xmlns:a16="http://schemas.microsoft.com/office/drawing/2014/main" id="{7803B185-A12E-41A7-B9BB-1B05641BB871}"/>
              </a:ext>
            </a:extLst>
          </p:cNvPr>
          <p:cNvSpPr>
            <a:spLocks noGrp="1"/>
          </p:cNvSpPr>
          <p:nvPr>
            <p:ph idx="1"/>
          </p:nvPr>
        </p:nvSpPr>
        <p:spPr>
          <a:xfrm>
            <a:off x="838200" y="1825625"/>
            <a:ext cx="5257800" cy="4351338"/>
          </a:xfrm>
        </p:spPr>
        <p:txBody>
          <a:bodyPr/>
          <a:lstStyle/>
          <a:p>
            <a:r>
              <a:rPr lang="en-US" dirty="0"/>
              <a:t>DMA-RRT* results with randomized obstacles and 2 agents</a:t>
            </a:r>
          </a:p>
          <a:p>
            <a:r>
              <a:rPr lang="en-US" dirty="0"/>
              <a:t>Color along path is encoding time, used for collision avoidance visualization</a:t>
            </a:r>
          </a:p>
        </p:txBody>
      </p:sp>
      <p:pic>
        <p:nvPicPr>
          <p:cNvPr id="5" name="Picture 4">
            <a:extLst>
              <a:ext uri="{FF2B5EF4-FFF2-40B4-BE49-F238E27FC236}">
                <a16:creationId xmlns:a16="http://schemas.microsoft.com/office/drawing/2014/main" id="{6498CCAE-12DA-4949-8C06-FD1EB4F9B80B}"/>
              </a:ext>
            </a:extLst>
          </p:cNvPr>
          <p:cNvPicPr>
            <a:picLocks noChangeAspect="1"/>
          </p:cNvPicPr>
          <p:nvPr/>
        </p:nvPicPr>
        <p:blipFill>
          <a:blip r:embed="rId2"/>
          <a:stretch>
            <a:fillRect/>
          </a:stretch>
        </p:blipFill>
        <p:spPr>
          <a:xfrm>
            <a:off x="5628695" y="826233"/>
            <a:ext cx="6279000" cy="4704000"/>
          </a:xfrm>
          <a:prstGeom prst="rect">
            <a:avLst/>
          </a:prstGeom>
        </p:spPr>
      </p:pic>
      <p:sp>
        <p:nvSpPr>
          <p:cNvPr id="6" name="TextBox 5">
            <a:extLst>
              <a:ext uri="{FF2B5EF4-FFF2-40B4-BE49-F238E27FC236}">
                <a16:creationId xmlns:a16="http://schemas.microsoft.com/office/drawing/2014/main" id="{4CAF09A3-B5F1-4BE5-B17C-F6AE9D29FBCF}"/>
              </a:ext>
            </a:extLst>
          </p:cNvPr>
          <p:cNvSpPr txBox="1"/>
          <p:nvPr/>
        </p:nvSpPr>
        <p:spPr>
          <a:xfrm>
            <a:off x="4470097" y="5869186"/>
            <a:ext cx="2799182" cy="307777"/>
          </a:xfrm>
          <a:prstGeom prst="rect">
            <a:avLst/>
          </a:prstGeom>
          <a:noFill/>
        </p:spPr>
        <p:txBody>
          <a:bodyPr wrap="square" rtlCol="0">
            <a:spAutoFit/>
          </a:bodyPr>
          <a:lstStyle/>
          <a:p>
            <a:r>
              <a:rPr lang="en-US" sz="1400" dirty="0"/>
              <a:t>“sidestep” to avoid the other agent</a:t>
            </a:r>
          </a:p>
        </p:txBody>
      </p:sp>
      <p:cxnSp>
        <p:nvCxnSpPr>
          <p:cNvPr id="7" name="Straight Arrow Connector 6">
            <a:extLst>
              <a:ext uri="{FF2B5EF4-FFF2-40B4-BE49-F238E27FC236}">
                <a16:creationId xmlns:a16="http://schemas.microsoft.com/office/drawing/2014/main" id="{12785A71-5BAD-4472-8621-56155FC0F16D}"/>
              </a:ext>
            </a:extLst>
          </p:cNvPr>
          <p:cNvCxnSpPr>
            <a:cxnSpLocks/>
            <a:stCxn id="6" idx="0"/>
          </p:cNvCxnSpPr>
          <p:nvPr/>
        </p:nvCxnSpPr>
        <p:spPr>
          <a:xfrm flipV="1">
            <a:off x="5869688" y="4779818"/>
            <a:ext cx="1399591" cy="10893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3798B2FE-2F59-4893-93C1-DC64662CBD21}"/>
              </a:ext>
            </a:extLst>
          </p:cNvPr>
          <p:cNvSpPr txBox="1"/>
          <p:nvPr/>
        </p:nvSpPr>
        <p:spPr>
          <a:xfrm>
            <a:off x="8049705" y="5580574"/>
            <a:ext cx="1476680" cy="307777"/>
          </a:xfrm>
          <a:prstGeom prst="rect">
            <a:avLst/>
          </a:prstGeom>
          <a:noFill/>
        </p:spPr>
        <p:txBody>
          <a:bodyPr wrap="square" rtlCol="0">
            <a:spAutoFit/>
          </a:bodyPr>
          <a:lstStyle/>
          <a:p>
            <a:r>
              <a:rPr lang="en-US" sz="1400" dirty="0"/>
              <a:t>Sub-goal position</a:t>
            </a:r>
          </a:p>
        </p:txBody>
      </p:sp>
      <p:cxnSp>
        <p:nvCxnSpPr>
          <p:cNvPr id="12" name="Straight Arrow Connector 11">
            <a:extLst>
              <a:ext uri="{FF2B5EF4-FFF2-40B4-BE49-F238E27FC236}">
                <a16:creationId xmlns:a16="http://schemas.microsoft.com/office/drawing/2014/main" id="{ADB7C85F-CECA-401A-BA7A-B978C76E6E25}"/>
              </a:ext>
            </a:extLst>
          </p:cNvPr>
          <p:cNvCxnSpPr>
            <a:cxnSpLocks/>
            <a:stCxn id="11" idx="0"/>
          </p:cNvCxnSpPr>
          <p:nvPr/>
        </p:nvCxnSpPr>
        <p:spPr>
          <a:xfrm flipV="1">
            <a:off x="8788045" y="3973484"/>
            <a:ext cx="100647" cy="160709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80439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A7E885-5EC8-4ADD-955D-836664757208}"/>
              </a:ext>
            </a:extLst>
          </p:cNvPr>
          <p:cNvSpPr>
            <a:spLocks noGrp="1"/>
          </p:cNvSpPr>
          <p:nvPr>
            <p:ph type="title"/>
          </p:nvPr>
        </p:nvSpPr>
        <p:spPr/>
        <p:txBody>
          <a:bodyPr/>
          <a:lstStyle/>
          <a:p>
            <a:r>
              <a:rPr lang="en-US" dirty="0"/>
              <a:t>Sampling Scheme</a:t>
            </a:r>
          </a:p>
        </p:txBody>
      </p:sp>
      <p:sp>
        <p:nvSpPr>
          <p:cNvPr id="3" name="Content Placeholder 2">
            <a:extLst>
              <a:ext uri="{FF2B5EF4-FFF2-40B4-BE49-F238E27FC236}">
                <a16:creationId xmlns:a16="http://schemas.microsoft.com/office/drawing/2014/main" id="{BF1D5093-5AE8-4FFC-AAAD-A60D251D7BED}"/>
              </a:ext>
            </a:extLst>
          </p:cNvPr>
          <p:cNvSpPr>
            <a:spLocks noGrp="1"/>
          </p:cNvSpPr>
          <p:nvPr>
            <p:ph idx="1"/>
          </p:nvPr>
        </p:nvSpPr>
        <p:spPr>
          <a:xfrm>
            <a:off x="838200" y="1825625"/>
            <a:ext cx="5257800" cy="4351338"/>
          </a:xfrm>
        </p:spPr>
        <p:txBody>
          <a:bodyPr/>
          <a:lstStyle/>
          <a:p>
            <a:r>
              <a:rPr lang="en-US" dirty="0"/>
              <a:t>Starts at mean start position of all agents, and goes to mean goal position of all agents</a:t>
            </a:r>
          </a:p>
          <a:p>
            <a:r>
              <a:rPr lang="en-US" dirty="0"/>
              <a:t>Samples are blocked by obstacles, as expected </a:t>
            </a:r>
          </a:p>
          <a:p>
            <a:r>
              <a:rPr lang="en-US" dirty="0"/>
              <a:t>Note sampling locations are not centered around waypoints, but rather at regular distance-based intervals</a:t>
            </a:r>
          </a:p>
        </p:txBody>
      </p:sp>
      <p:pic>
        <p:nvPicPr>
          <p:cNvPr id="4" name="Picture 3">
            <a:extLst>
              <a:ext uri="{FF2B5EF4-FFF2-40B4-BE49-F238E27FC236}">
                <a16:creationId xmlns:a16="http://schemas.microsoft.com/office/drawing/2014/main" id="{F99B9565-352A-4836-8606-73AB99F47454}"/>
              </a:ext>
            </a:extLst>
          </p:cNvPr>
          <p:cNvPicPr>
            <a:picLocks noChangeAspect="1"/>
          </p:cNvPicPr>
          <p:nvPr/>
        </p:nvPicPr>
        <p:blipFill>
          <a:blip r:embed="rId2"/>
          <a:stretch>
            <a:fillRect/>
          </a:stretch>
        </p:blipFill>
        <p:spPr>
          <a:xfrm>
            <a:off x="5998799" y="1992294"/>
            <a:ext cx="5355001" cy="4018000"/>
          </a:xfrm>
          <a:prstGeom prst="rect">
            <a:avLst/>
          </a:prstGeom>
        </p:spPr>
      </p:pic>
      <p:sp>
        <p:nvSpPr>
          <p:cNvPr id="5" name="TextBox 4">
            <a:extLst>
              <a:ext uri="{FF2B5EF4-FFF2-40B4-BE49-F238E27FC236}">
                <a16:creationId xmlns:a16="http://schemas.microsoft.com/office/drawing/2014/main" id="{19B5FBDA-A3E3-4AA9-A476-21E4597F8E3D}"/>
              </a:ext>
            </a:extLst>
          </p:cNvPr>
          <p:cNvSpPr txBox="1"/>
          <p:nvPr/>
        </p:nvSpPr>
        <p:spPr>
          <a:xfrm>
            <a:off x="6984302" y="1825625"/>
            <a:ext cx="2923096" cy="523220"/>
          </a:xfrm>
          <a:prstGeom prst="rect">
            <a:avLst/>
          </a:prstGeom>
          <a:noFill/>
        </p:spPr>
        <p:txBody>
          <a:bodyPr wrap="square" rtlCol="0">
            <a:spAutoFit/>
          </a:bodyPr>
          <a:lstStyle/>
          <a:p>
            <a:r>
              <a:rPr lang="en-US" sz="1400" dirty="0"/>
              <a:t>Obstacle shadowing, samples require clear view to center of bounding set</a:t>
            </a:r>
          </a:p>
        </p:txBody>
      </p:sp>
      <p:cxnSp>
        <p:nvCxnSpPr>
          <p:cNvPr id="6" name="Straight Arrow Connector 5">
            <a:extLst>
              <a:ext uri="{FF2B5EF4-FFF2-40B4-BE49-F238E27FC236}">
                <a16:creationId xmlns:a16="http://schemas.microsoft.com/office/drawing/2014/main" id="{8C2809E5-648F-4CE3-AA2A-6729973BA349}"/>
              </a:ext>
            </a:extLst>
          </p:cNvPr>
          <p:cNvCxnSpPr>
            <a:cxnSpLocks/>
            <a:stCxn id="5" idx="2"/>
          </p:cNvCxnSpPr>
          <p:nvPr/>
        </p:nvCxnSpPr>
        <p:spPr>
          <a:xfrm flipH="1">
            <a:off x="8321880" y="2348845"/>
            <a:ext cx="123970" cy="23757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22767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60484-67A9-4398-89AC-F16B3A50C787}"/>
              </a:ext>
            </a:extLst>
          </p:cNvPr>
          <p:cNvSpPr>
            <a:spLocks noGrp="1"/>
          </p:cNvSpPr>
          <p:nvPr>
            <p:ph type="title"/>
          </p:nvPr>
        </p:nvSpPr>
        <p:spPr/>
        <p:txBody>
          <a:bodyPr/>
          <a:lstStyle/>
          <a:p>
            <a:r>
              <a:rPr lang="en-US" dirty="0"/>
              <a:t>With Greedy Selection Scheme</a:t>
            </a:r>
          </a:p>
        </p:txBody>
      </p:sp>
      <p:sp>
        <p:nvSpPr>
          <p:cNvPr id="3" name="Content Placeholder 2">
            <a:extLst>
              <a:ext uri="{FF2B5EF4-FFF2-40B4-BE49-F238E27FC236}">
                <a16:creationId xmlns:a16="http://schemas.microsoft.com/office/drawing/2014/main" id="{92F0AFB8-21AA-413C-97F6-E4A50EAFD1CA}"/>
              </a:ext>
            </a:extLst>
          </p:cNvPr>
          <p:cNvSpPr>
            <a:spLocks noGrp="1"/>
          </p:cNvSpPr>
          <p:nvPr>
            <p:ph idx="1"/>
          </p:nvPr>
        </p:nvSpPr>
        <p:spPr>
          <a:xfrm>
            <a:off x="838200" y="1825625"/>
            <a:ext cx="5257800" cy="4351338"/>
          </a:xfrm>
        </p:spPr>
        <p:txBody>
          <a:bodyPr/>
          <a:lstStyle/>
          <a:p>
            <a:r>
              <a:rPr lang="en-US" dirty="0"/>
              <a:t>Now we use the greedy sample selection scheme that the paper is actually about</a:t>
            </a:r>
          </a:p>
        </p:txBody>
      </p:sp>
      <p:pic>
        <p:nvPicPr>
          <p:cNvPr id="4" name="Picture 3">
            <a:extLst>
              <a:ext uri="{FF2B5EF4-FFF2-40B4-BE49-F238E27FC236}">
                <a16:creationId xmlns:a16="http://schemas.microsoft.com/office/drawing/2014/main" id="{52447C61-5700-4F63-8843-07156E1AC9C2}"/>
              </a:ext>
            </a:extLst>
          </p:cNvPr>
          <p:cNvPicPr>
            <a:picLocks noChangeAspect="1"/>
          </p:cNvPicPr>
          <p:nvPr/>
        </p:nvPicPr>
        <p:blipFill>
          <a:blip r:embed="rId2"/>
          <a:stretch>
            <a:fillRect/>
          </a:stretch>
        </p:blipFill>
        <p:spPr>
          <a:xfrm>
            <a:off x="951228" y="3079348"/>
            <a:ext cx="4643237" cy="3478546"/>
          </a:xfrm>
          <a:prstGeom prst="rect">
            <a:avLst/>
          </a:prstGeom>
        </p:spPr>
      </p:pic>
      <p:pic>
        <p:nvPicPr>
          <p:cNvPr id="5" name="Picture 4">
            <a:extLst>
              <a:ext uri="{FF2B5EF4-FFF2-40B4-BE49-F238E27FC236}">
                <a16:creationId xmlns:a16="http://schemas.microsoft.com/office/drawing/2014/main" id="{7E177351-7DD4-48B5-B3B1-7108571DE662}"/>
              </a:ext>
            </a:extLst>
          </p:cNvPr>
          <p:cNvPicPr>
            <a:picLocks noChangeAspect="1"/>
          </p:cNvPicPr>
          <p:nvPr/>
        </p:nvPicPr>
        <p:blipFill>
          <a:blip r:embed="rId3"/>
          <a:stretch>
            <a:fillRect/>
          </a:stretch>
        </p:blipFill>
        <p:spPr>
          <a:xfrm>
            <a:off x="5594465" y="1853894"/>
            <a:ext cx="6279000" cy="4704000"/>
          </a:xfrm>
          <a:prstGeom prst="rect">
            <a:avLst/>
          </a:prstGeom>
        </p:spPr>
      </p:pic>
      <p:sp>
        <p:nvSpPr>
          <p:cNvPr id="6" name="TextBox 5">
            <a:extLst>
              <a:ext uri="{FF2B5EF4-FFF2-40B4-BE49-F238E27FC236}">
                <a16:creationId xmlns:a16="http://schemas.microsoft.com/office/drawing/2014/main" id="{88873B77-97C0-43E8-B20D-9CA417A4ACE1}"/>
              </a:ext>
            </a:extLst>
          </p:cNvPr>
          <p:cNvSpPr txBox="1"/>
          <p:nvPr/>
        </p:nvSpPr>
        <p:spPr>
          <a:xfrm>
            <a:off x="4478642" y="2682801"/>
            <a:ext cx="1628442" cy="523220"/>
          </a:xfrm>
          <a:prstGeom prst="rect">
            <a:avLst/>
          </a:prstGeom>
          <a:noFill/>
        </p:spPr>
        <p:txBody>
          <a:bodyPr wrap="square" rtlCol="0">
            <a:spAutoFit/>
          </a:bodyPr>
          <a:lstStyle/>
          <a:p>
            <a:r>
              <a:rPr lang="en-US" sz="1400" dirty="0"/>
              <a:t>Selected samples are shown in green</a:t>
            </a:r>
          </a:p>
        </p:txBody>
      </p:sp>
      <p:cxnSp>
        <p:nvCxnSpPr>
          <p:cNvPr id="7" name="Straight Arrow Connector 6">
            <a:extLst>
              <a:ext uri="{FF2B5EF4-FFF2-40B4-BE49-F238E27FC236}">
                <a16:creationId xmlns:a16="http://schemas.microsoft.com/office/drawing/2014/main" id="{3C3BE0AC-A0BB-485B-8546-1FD69ACD9D74}"/>
              </a:ext>
            </a:extLst>
          </p:cNvPr>
          <p:cNvCxnSpPr>
            <a:cxnSpLocks/>
          </p:cNvCxnSpPr>
          <p:nvPr/>
        </p:nvCxnSpPr>
        <p:spPr>
          <a:xfrm flipH="1">
            <a:off x="4247804" y="3206021"/>
            <a:ext cx="1078310" cy="31857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5814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EDFB62-2279-4F7C-9C53-C4E84A67464D}"/>
              </a:ext>
            </a:extLst>
          </p:cNvPr>
          <p:cNvSpPr>
            <a:spLocks noGrp="1"/>
          </p:cNvSpPr>
          <p:nvPr>
            <p:ph type="title"/>
          </p:nvPr>
        </p:nvSpPr>
        <p:spPr/>
        <p:txBody>
          <a:bodyPr/>
          <a:lstStyle/>
          <a:p>
            <a:r>
              <a:rPr lang="en-US" dirty="0"/>
              <a:t>More test cases</a:t>
            </a:r>
          </a:p>
        </p:txBody>
      </p:sp>
      <p:sp>
        <p:nvSpPr>
          <p:cNvPr id="3" name="Content Placeholder 2">
            <a:extLst>
              <a:ext uri="{FF2B5EF4-FFF2-40B4-BE49-F238E27FC236}">
                <a16:creationId xmlns:a16="http://schemas.microsoft.com/office/drawing/2014/main" id="{ACFEDA57-361A-4416-8AE6-5CA85C26C0F7}"/>
              </a:ext>
            </a:extLst>
          </p:cNvPr>
          <p:cNvSpPr>
            <a:spLocks noGrp="1"/>
          </p:cNvSpPr>
          <p:nvPr>
            <p:ph idx="1"/>
          </p:nvPr>
        </p:nvSpPr>
        <p:spPr>
          <a:xfrm>
            <a:off x="838200" y="1825625"/>
            <a:ext cx="5257800" cy="4351338"/>
          </a:xfrm>
        </p:spPr>
        <p:txBody>
          <a:bodyPr/>
          <a:lstStyle/>
          <a:p>
            <a:r>
              <a:rPr lang="en-US" dirty="0"/>
              <a:t>Example of why we need to wait at interaction locations</a:t>
            </a:r>
          </a:p>
        </p:txBody>
      </p:sp>
      <p:pic>
        <p:nvPicPr>
          <p:cNvPr id="5" name="Picture 4">
            <a:extLst>
              <a:ext uri="{FF2B5EF4-FFF2-40B4-BE49-F238E27FC236}">
                <a16:creationId xmlns:a16="http://schemas.microsoft.com/office/drawing/2014/main" id="{91693C38-3D10-4808-BE82-3F03E38DC8E4}"/>
              </a:ext>
            </a:extLst>
          </p:cNvPr>
          <p:cNvPicPr>
            <a:picLocks noChangeAspect="1"/>
          </p:cNvPicPr>
          <p:nvPr/>
        </p:nvPicPr>
        <p:blipFill>
          <a:blip r:embed="rId2"/>
          <a:stretch>
            <a:fillRect/>
          </a:stretch>
        </p:blipFill>
        <p:spPr>
          <a:xfrm>
            <a:off x="5566696" y="1472963"/>
            <a:ext cx="6279000" cy="4704000"/>
          </a:xfrm>
          <a:prstGeom prst="rect">
            <a:avLst/>
          </a:prstGeom>
        </p:spPr>
      </p:pic>
      <p:pic>
        <p:nvPicPr>
          <p:cNvPr id="6" name="Picture 5">
            <a:extLst>
              <a:ext uri="{FF2B5EF4-FFF2-40B4-BE49-F238E27FC236}">
                <a16:creationId xmlns:a16="http://schemas.microsoft.com/office/drawing/2014/main" id="{E9D9761F-5960-4651-B218-A1D1CCAB7310}"/>
              </a:ext>
            </a:extLst>
          </p:cNvPr>
          <p:cNvPicPr>
            <a:picLocks noChangeAspect="1"/>
          </p:cNvPicPr>
          <p:nvPr/>
        </p:nvPicPr>
        <p:blipFill>
          <a:blip r:embed="rId3"/>
          <a:stretch>
            <a:fillRect/>
          </a:stretch>
        </p:blipFill>
        <p:spPr>
          <a:xfrm>
            <a:off x="728689" y="2874216"/>
            <a:ext cx="4408577" cy="3302747"/>
          </a:xfrm>
          <a:prstGeom prst="rect">
            <a:avLst/>
          </a:prstGeom>
        </p:spPr>
      </p:pic>
      <p:sp>
        <p:nvSpPr>
          <p:cNvPr id="7" name="TextBox 6">
            <a:extLst>
              <a:ext uri="{FF2B5EF4-FFF2-40B4-BE49-F238E27FC236}">
                <a16:creationId xmlns:a16="http://schemas.microsoft.com/office/drawing/2014/main" id="{C5085E85-4651-4C02-B1F0-72D813A5FBD3}"/>
              </a:ext>
            </a:extLst>
          </p:cNvPr>
          <p:cNvSpPr txBox="1"/>
          <p:nvPr/>
        </p:nvSpPr>
        <p:spPr>
          <a:xfrm>
            <a:off x="6525430" y="2429194"/>
            <a:ext cx="2670303" cy="738664"/>
          </a:xfrm>
          <a:prstGeom prst="rect">
            <a:avLst/>
          </a:prstGeom>
          <a:noFill/>
        </p:spPr>
        <p:txBody>
          <a:bodyPr wrap="square" rtlCol="0">
            <a:spAutoFit/>
          </a:bodyPr>
          <a:lstStyle/>
          <a:p>
            <a:r>
              <a:rPr lang="en-US" sz="1400" dirty="0"/>
              <a:t>“jags” away to make space to be within collision radius at interaction point</a:t>
            </a:r>
          </a:p>
        </p:txBody>
      </p:sp>
      <p:cxnSp>
        <p:nvCxnSpPr>
          <p:cNvPr id="8" name="Straight Arrow Connector 7">
            <a:extLst>
              <a:ext uri="{FF2B5EF4-FFF2-40B4-BE49-F238E27FC236}">
                <a16:creationId xmlns:a16="http://schemas.microsoft.com/office/drawing/2014/main" id="{B67E38C0-90A3-4AC9-A22F-54292C4686C4}"/>
              </a:ext>
            </a:extLst>
          </p:cNvPr>
          <p:cNvCxnSpPr>
            <a:cxnSpLocks/>
            <a:stCxn id="7" idx="2"/>
          </p:cNvCxnSpPr>
          <p:nvPr/>
        </p:nvCxnSpPr>
        <p:spPr>
          <a:xfrm flipH="1">
            <a:off x="6907876" y="3167858"/>
            <a:ext cx="952706" cy="118352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15BF6EBD-E776-49F7-9730-83BDB8638DC9}"/>
              </a:ext>
            </a:extLst>
          </p:cNvPr>
          <p:cNvSpPr txBox="1"/>
          <p:nvPr/>
        </p:nvSpPr>
        <p:spPr>
          <a:xfrm>
            <a:off x="6295444" y="518856"/>
            <a:ext cx="3787894" cy="1169551"/>
          </a:xfrm>
          <a:prstGeom prst="rect">
            <a:avLst/>
          </a:prstGeom>
          <a:noFill/>
        </p:spPr>
        <p:txBody>
          <a:bodyPr wrap="square" rtlCol="0">
            <a:spAutoFit/>
          </a:bodyPr>
          <a:lstStyle/>
          <a:p>
            <a:r>
              <a:rPr lang="en-US" sz="1400" dirty="0"/>
              <a:t>Agents’ collision radius is actually larger than the interaction radius here, and since the waiting at TOIs has yet to be implemented, agents are not actually able to be at correct locations at correct times</a:t>
            </a:r>
          </a:p>
        </p:txBody>
      </p:sp>
    </p:spTree>
    <p:extLst>
      <p:ext uri="{BB962C8B-B14F-4D97-AF65-F5344CB8AC3E}">
        <p14:creationId xmlns:p14="http://schemas.microsoft.com/office/powerpoint/2010/main" val="31197129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ln w="38100">
          <a:solidFill>
            <a:schemeClr val="tx1"/>
          </a:solidFill>
          <a:tailEnd type="triangle"/>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TotalTime>
  <Words>430</Words>
  <Application>Microsoft Office PowerPoint</Application>
  <PresentationFormat>Widescreen</PresentationFormat>
  <Paragraphs>57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Major Changes</vt:lpstr>
      <vt:lpstr>Safe Path Planner</vt:lpstr>
      <vt:lpstr>Safe Path Planner</vt:lpstr>
      <vt:lpstr>Safe Path Planner</vt:lpstr>
      <vt:lpstr>DMA-RRT*</vt:lpstr>
      <vt:lpstr>Result</vt:lpstr>
      <vt:lpstr>Sampling Scheme</vt:lpstr>
      <vt:lpstr>With Greedy Selection Scheme</vt:lpstr>
      <vt:lpstr>More test cases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Major Changes</dc:title>
  <dc:creator>larkin heintzman</dc:creator>
  <cp:lastModifiedBy>larkin heintzman</cp:lastModifiedBy>
  <cp:revision>25</cp:revision>
  <dcterms:created xsi:type="dcterms:W3CDTF">2019-11-21T15:23:43Z</dcterms:created>
  <dcterms:modified xsi:type="dcterms:W3CDTF">2019-11-28T20:27:07Z</dcterms:modified>
</cp:coreProperties>
</file>